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8"/>
  </p:notesMasterIdLst>
  <p:handoutMasterIdLst>
    <p:handoutMasterId r:id="rId39"/>
  </p:handoutMasterIdLst>
  <p:sldIdLst>
    <p:sldId id="331" r:id="rId2"/>
    <p:sldId id="363" r:id="rId3"/>
    <p:sldId id="408" r:id="rId4"/>
    <p:sldId id="379" r:id="rId5"/>
    <p:sldId id="380" r:id="rId6"/>
    <p:sldId id="409" r:id="rId7"/>
    <p:sldId id="332" r:id="rId8"/>
    <p:sldId id="334" r:id="rId9"/>
    <p:sldId id="364" r:id="rId10"/>
    <p:sldId id="405" r:id="rId11"/>
    <p:sldId id="419" r:id="rId12"/>
    <p:sldId id="357" r:id="rId13"/>
    <p:sldId id="354" r:id="rId14"/>
    <p:sldId id="406" r:id="rId15"/>
    <p:sldId id="361" r:id="rId16"/>
    <p:sldId id="407" r:id="rId17"/>
    <p:sldId id="410" r:id="rId18"/>
    <p:sldId id="411" r:id="rId19"/>
    <p:sldId id="412" r:id="rId20"/>
    <p:sldId id="383" r:id="rId21"/>
    <p:sldId id="414" r:id="rId22"/>
    <p:sldId id="418" r:id="rId23"/>
    <p:sldId id="397" r:id="rId24"/>
    <p:sldId id="385" r:id="rId25"/>
    <p:sldId id="386" r:id="rId26"/>
    <p:sldId id="384" r:id="rId27"/>
    <p:sldId id="387" r:id="rId28"/>
    <p:sldId id="382" r:id="rId29"/>
    <p:sldId id="393" r:id="rId30"/>
    <p:sldId id="391" r:id="rId31"/>
    <p:sldId id="359" r:id="rId32"/>
    <p:sldId id="338" r:id="rId33"/>
    <p:sldId id="337" r:id="rId34"/>
    <p:sldId id="420" r:id="rId35"/>
    <p:sldId id="349" r:id="rId36"/>
    <p:sldId id="352" r:id="rId37"/>
  </p:sldIdLst>
  <p:sldSz cx="9144000" cy="6858000" type="screen4x3"/>
  <p:notesSz cx="6794500" cy="9925050"/>
  <p:defaultTextStyle>
    <a:defPPr>
      <a:defRPr lang="de-DE"/>
    </a:defPPr>
    <a:lvl1pPr algn="r" rtl="0" eaLnBrk="0" fontAlgn="base" hangingPunct="0">
      <a:spcBef>
        <a:spcPct val="0"/>
      </a:spcBef>
      <a:spcAft>
        <a:spcPct val="0"/>
      </a:spcAft>
      <a:defRPr sz="2000" kern="1200">
        <a:solidFill>
          <a:schemeClr val="tx1"/>
        </a:solidFill>
        <a:latin typeface="Arial" charset="0"/>
        <a:ea typeface="+mn-ea"/>
        <a:cs typeface="+mn-cs"/>
      </a:defRPr>
    </a:lvl1pPr>
    <a:lvl2pPr marL="457200" algn="r" rtl="0" eaLnBrk="0" fontAlgn="base" hangingPunct="0">
      <a:spcBef>
        <a:spcPct val="0"/>
      </a:spcBef>
      <a:spcAft>
        <a:spcPct val="0"/>
      </a:spcAft>
      <a:defRPr sz="2000" kern="1200">
        <a:solidFill>
          <a:schemeClr val="tx1"/>
        </a:solidFill>
        <a:latin typeface="Arial" charset="0"/>
        <a:ea typeface="+mn-ea"/>
        <a:cs typeface="+mn-cs"/>
      </a:defRPr>
    </a:lvl2pPr>
    <a:lvl3pPr marL="914400" algn="r" rtl="0" eaLnBrk="0" fontAlgn="base" hangingPunct="0">
      <a:spcBef>
        <a:spcPct val="0"/>
      </a:spcBef>
      <a:spcAft>
        <a:spcPct val="0"/>
      </a:spcAft>
      <a:defRPr sz="2000" kern="1200">
        <a:solidFill>
          <a:schemeClr val="tx1"/>
        </a:solidFill>
        <a:latin typeface="Arial" charset="0"/>
        <a:ea typeface="+mn-ea"/>
        <a:cs typeface="+mn-cs"/>
      </a:defRPr>
    </a:lvl3pPr>
    <a:lvl4pPr marL="1371600" algn="r" rtl="0" eaLnBrk="0" fontAlgn="base" hangingPunct="0">
      <a:spcBef>
        <a:spcPct val="0"/>
      </a:spcBef>
      <a:spcAft>
        <a:spcPct val="0"/>
      </a:spcAft>
      <a:defRPr sz="2000" kern="1200">
        <a:solidFill>
          <a:schemeClr val="tx1"/>
        </a:solidFill>
        <a:latin typeface="Arial" charset="0"/>
        <a:ea typeface="+mn-ea"/>
        <a:cs typeface="+mn-cs"/>
      </a:defRPr>
    </a:lvl4pPr>
    <a:lvl5pPr marL="1828800" algn="r"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162" userDrawn="1">
          <p15:clr>
            <a:srgbClr val="A4A3A4"/>
          </p15:clr>
        </p15:guide>
        <p15:guide id="2" orient="horz" pos="1705">
          <p15:clr>
            <a:srgbClr val="A4A3A4"/>
          </p15:clr>
        </p15:guide>
        <p15:guide id="3" orient="horz" pos="3521">
          <p15:clr>
            <a:srgbClr val="A4A3A4"/>
          </p15:clr>
        </p15:guide>
        <p15:guide id="4" pos="5449">
          <p15:clr>
            <a:srgbClr val="A4A3A4"/>
          </p15:clr>
        </p15:guide>
        <p15:guide id="5" pos="328">
          <p15:clr>
            <a:srgbClr val="A4A3A4"/>
          </p15:clr>
        </p15:guide>
        <p15:guide id="6" pos="288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99FF"/>
    <a:srgbClr val="333333"/>
    <a:srgbClr val="FF0066"/>
    <a:srgbClr val="33CCCC"/>
    <a:srgbClr val="E53418"/>
    <a:srgbClr val="B5CA82"/>
    <a:srgbClr val="91AC6B"/>
    <a:srgbClr val="41BEFF"/>
    <a:srgbClr val="CA21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3" autoAdjust="0"/>
    <p:restoredTop sz="96429" autoAdjust="0"/>
  </p:normalViewPr>
  <p:slideViewPr>
    <p:cSldViewPr snapToGrid="0">
      <p:cViewPr varScale="1">
        <p:scale>
          <a:sx n="114" d="100"/>
          <a:sy n="114" d="100"/>
        </p:scale>
        <p:origin x="1278" y="102"/>
      </p:cViewPr>
      <p:guideLst>
        <p:guide orient="horz" pos="1162"/>
        <p:guide orient="horz" pos="1705"/>
        <p:guide orient="horz" pos="3521"/>
        <p:guide pos="5449"/>
        <p:guide pos="328"/>
        <p:guide pos="288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372"/>
    </p:cViewPr>
  </p:sorterViewPr>
  <p:notesViewPr>
    <p:cSldViewPr snapToGrid="0">
      <p:cViewPr varScale="1">
        <p:scale>
          <a:sx n="66" d="100"/>
          <a:sy n="66" d="100"/>
        </p:scale>
        <p:origin x="0" y="0"/>
      </p:cViewPr>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503296" y="184372"/>
            <a:ext cx="3346920" cy="4962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dirty="0" smtClean="0">
                <a:latin typeface="Arial" pitchFamily="34" charset="0"/>
              </a:defRPr>
            </a:lvl1pPr>
          </a:lstStyle>
          <a:p>
            <a:pPr>
              <a:defRPr/>
            </a:pPr>
            <a:endParaRPr lang="de-DE"/>
          </a:p>
        </p:txBody>
      </p:sp>
      <p:sp>
        <p:nvSpPr>
          <p:cNvPr id="14339" name="Rectangle 3"/>
          <p:cNvSpPr>
            <a:spLocks noGrp="1" noChangeArrowheads="1"/>
          </p:cNvSpPr>
          <p:nvPr>
            <p:ph type="dt" sz="quarter" idx="1"/>
          </p:nvPr>
        </p:nvSpPr>
        <p:spPr bwMode="auto">
          <a:xfrm>
            <a:off x="4152195" y="184372"/>
            <a:ext cx="2113844" cy="4962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smtClean="0">
                <a:latin typeface="Arial" pitchFamily="34" charset="0"/>
              </a:defRPr>
            </a:lvl1pPr>
          </a:lstStyle>
          <a:p>
            <a:pPr>
              <a:defRPr/>
            </a:pPr>
            <a:endParaRPr lang="de-DE"/>
          </a:p>
        </p:txBody>
      </p:sp>
      <p:sp>
        <p:nvSpPr>
          <p:cNvPr id="14340" name="Rectangle 4"/>
          <p:cNvSpPr>
            <a:spLocks noGrp="1" noChangeArrowheads="1"/>
          </p:cNvSpPr>
          <p:nvPr>
            <p:ph type="ftr" sz="quarter" idx="2"/>
          </p:nvPr>
        </p:nvSpPr>
        <p:spPr bwMode="auto">
          <a:xfrm>
            <a:off x="0" y="9428797"/>
            <a:ext cx="2944283" cy="4962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dirty="0" smtClean="0">
                <a:latin typeface="Arial" pitchFamily="34" charset="0"/>
              </a:defRPr>
            </a:lvl1pPr>
          </a:lstStyle>
          <a:p>
            <a:pPr>
              <a:defRPr/>
            </a:pPr>
            <a:endParaRPr lang="de-DE"/>
          </a:p>
        </p:txBody>
      </p:sp>
      <p:sp>
        <p:nvSpPr>
          <p:cNvPr id="14341" name="Rectangle 5"/>
          <p:cNvSpPr>
            <a:spLocks noGrp="1" noChangeArrowheads="1"/>
          </p:cNvSpPr>
          <p:nvPr>
            <p:ph type="sldNum" sz="quarter" idx="3"/>
          </p:nvPr>
        </p:nvSpPr>
        <p:spPr bwMode="auto">
          <a:xfrm>
            <a:off x="3850217" y="9428797"/>
            <a:ext cx="2944283" cy="4962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pitchFamily="34" charset="0"/>
              </a:defRPr>
            </a:lvl1pPr>
          </a:lstStyle>
          <a:p>
            <a:pPr>
              <a:defRPr/>
            </a:pPr>
            <a:fld id="{68881EDE-3DA0-462B-BBED-BC29A34D2055}" type="slidenum">
              <a:rPr lang="de-DE"/>
              <a:pPr>
                <a:defRPr/>
              </a:pPr>
              <a:t>‹Nr.›</a:t>
            </a:fld>
            <a:endParaRPr lang="de-DE" dirty="0"/>
          </a:p>
        </p:txBody>
      </p:sp>
    </p:spTree>
    <p:extLst>
      <p:ext uri="{BB962C8B-B14F-4D97-AF65-F5344CB8AC3E}">
        <p14:creationId xmlns:p14="http://schemas.microsoft.com/office/powerpoint/2010/main" val="40503100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4283" cy="4962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dirty="0" smtClean="0">
                <a:latin typeface="Arial" pitchFamily="34" charset="0"/>
              </a:defRPr>
            </a:lvl1pPr>
          </a:lstStyle>
          <a:p>
            <a:pPr>
              <a:defRPr/>
            </a:pPr>
            <a:endParaRPr lang="de-DE"/>
          </a:p>
        </p:txBody>
      </p:sp>
      <p:sp>
        <p:nvSpPr>
          <p:cNvPr id="4099" name="Rectangle 3"/>
          <p:cNvSpPr>
            <a:spLocks noGrp="1" noChangeArrowheads="1"/>
          </p:cNvSpPr>
          <p:nvPr>
            <p:ph type="dt" idx="1"/>
          </p:nvPr>
        </p:nvSpPr>
        <p:spPr bwMode="auto">
          <a:xfrm>
            <a:off x="3850217" y="0"/>
            <a:ext cx="2944283" cy="4962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smtClean="0">
                <a:latin typeface="Arial" pitchFamily="34" charset="0"/>
              </a:defRPr>
            </a:lvl1pPr>
          </a:lstStyle>
          <a:p>
            <a:pPr>
              <a:defRPr/>
            </a:pPr>
            <a:endParaRPr lang="de-DE"/>
          </a:p>
        </p:txBody>
      </p:sp>
      <p:sp>
        <p:nvSpPr>
          <p:cNvPr id="5124" name="Rectangle 4"/>
          <p:cNvSpPr>
            <a:spLocks noGrp="1" noRot="1" noChangeAspect="1" noChangeArrowheads="1" noTextEdit="1"/>
          </p:cNvSpPr>
          <p:nvPr>
            <p:ph type="sldImg" idx="2"/>
          </p:nvPr>
        </p:nvSpPr>
        <p:spPr bwMode="auto">
          <a:xfrm>
            <a:off x="917575" y="744538"/>
            <a:ext cx="4959350" cy="37211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05934" y="4714399"/>
            <a:ext cx="4982633" cy="446627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4102" name="Rectangle 6"/>
          <p:cNvSpPr>
            <a:spLocks noGrp="1" noChangeArrowheads="1"/>
          </p:cNvSpPr>
          <p:nvPr>
            <p:ph type="ftr" sz="quarter" idx="4"/>
          </p:nvPr>
        </p:nvSpPr>
        <p:spPr bwMode="auto">
          <a:xfrm>
            <a:off x="0" y="9428797"/>
            <a:ext cx="2944283" cy="4962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dirty="0" smtClean="0">
                <a:latin typeface="Arial" pitchFamily="34" charset="0"/>
              </a:defRPr>
            </a:lvl1pPr>
          </a:lstStyle>
          <a:p>
            <a:pPr>
              <a:defRPr/>
            </a:pPr>
            <a:endParaRPr lang="de-DE"/>
          </a:p>
        </p:txBody>
      </p:sp>
      <p:sp>
        <p:nvSpPr>
          <p:cNvPr id="4103" name="Rectangle 7"/>
          <p:cNvSpPr>
            <a:spLocks noGrp="1" noChangeArrowheads="1"/>
          </p:cNvSpPr>
          <p:nvPr>
            <p:ph type="sldNum" sz="quarter" idx="5"/>
          </p:nvPr>
        </p:nvSpPr>
        <p:spPr bwMode="auto">
          <a:xfrm>
            <a:off x="3850217" y="9428797"/>
            <a:ext cx="2944283" cy="4962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pitchFamily="34" charset="0"/>
              </a:defRPr>
            </a:lvl1pPr>
          </a:lstStyle>
          <a:p>
            <a:pPr>
              <a:defRPr/>
            </a:pPr>
            <a:fld id="{29F936BC-64E0-4739-8677-77CC437BC27B}" type="slidenum">
              <a:rPr lang="de-DE"/>
              <a:pPr>
                <a:defRPr/>
              </a:pPr>
              <a:t>‹Nr.›</a:t>
            </a:fld>
            <a:endParaRPr lang="de-DE" dirty="0"/>
          </a:p>
        </p:txBody>
      </p:sp>
    </p:spTree>
    <p:extLst>
      <p:ext uri="{BB962C8B-B14F-4D97-AF65-F5344CB8AC3E}">
        <p14:creationId xmlns:p14="http://schemas.microsoft.com/office/powerpoint/2010/main" val="17612229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1</a:t>
            </a:fld>
            <a:endParaRPr lang="de-DE" dirty="0"/>
          </a:p>
        </p:txBody>
      </p:sp>
    </p:spTree>
    <p:extLst>
      <p:ext uri="{BB962C8B-B14F-4D97-AF65-F5344CB8AC3E}">
        <p14:creationId xmlns:p14="http://schemas.microsoft.com/office/powerpoint/2010/main" val="378385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a:t>Dehnmessstreifen</a:t>
            </a:r>
            <a:endParaRPr lang="de-DE" dirty="0"/>
          </a:p>
          <a:p>
            <a:endParaRPr lang="de-DE" dirty="0"/>
          </a:p>
          <a:p>
            <a:r>
              <a:rPr lang="en-US" dirty="0"/>
              <a:t>Conceptually, an accelerometer behaves as a damped mass on a spring. When the accelerometer experiences an acceleration, the mass is displaced to the point that the spring is able to accelerate the mass at the same rate as the casing. The displacement is then measured to give the acceleration.</a:t>
            </a:r>
            <a:endParaRPr lang="de-DE" dirty="0"/>
          </a:p>
        </p:txBody>
      </p:sp>
      <p:sp>
        <p:nvSpPr>
          <p:cNvPr id="4" name="Foliennummernplatzhalter 3"/>
          <p:cNvSpPr>
            <a:spLocks noGrp="1"/>
          </p:cNvSpPr>
          <p:nvPr>
            <p:ph type="sldNum" sz="quarter" idx="10"/>
          </p:nvPr>
        </p:nvSpPr>
        <p:spPr/>
        <p:txBody>
          <a:bodyPr/>
          <a:lstStyle/>
          <a:p>
            <a:pPr>
              <a:defRPr/>
            </a:pPr>
            <a:fld id="{8E8F70FA-CF84-41A5-8E24-AE9A9E7AEDFA}" type="slidenum">
              <a:rPr lang="de-DE" smtClean="0"/>
              <a:pPr>
                <a:defRPr/>
              </a:pPr>
              <a:t>33</a:t>
            </a:fld>
            <a:endParaRPr lang="de-DE"/>
          </a:p>
        </p:txBody>
      </p:sp>
    </p:spTree>
    <p:extLst>
      <p:ext uri="{BB962C8B-B14F-4D97-AF65-F5344CB8AC3E}">
        <p14:creationId xmlns:p14="http://schemas.microsoft.com/office/powerpoint/2010/main" val="3502878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73AF8B60-950B-42E1-85E9-36F3AE3458E1}" type="slidenum">
              <a:rPr lang="de-DE" smtClean="0"/>
              <a:pPr>
                <a:defRPr/>
              </a:pPr>
              <a:t>35</a:t>
            </a:fld>
            <a:endParaRPr lang="de-DE"/>
          </a:p>
        </p:txBody>
      </p:sp>
    </p:spTree>
    <p:extLst>
      <p:ext uri="{BB962C8B-B14F-4D97-AF65-F5344CB8AC3E}">
        <p14:creationId xmlns:p14="http://schemas.microsoft.com/office/powerpoint/2010/main" val="739320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Ich möchte</a:t>
            </a:r>
            <a:r>
              <a:rPr lang="de-DE" baseline="0" dirty="0"/>
              <a:t> erst auf </a:t>
            </a:r>
            <a:endParaRPr lang="de-DE" dirty="0"/>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2</a:t>
            </a:fld>
            <a:endParaRPr lang="de-DE" dirty="0"/>
          </a:p>
        </p:txBody>
      </p:sp>
    </p:spTree>
    <p:extLst>
      <p:ext uri="{BB962C8B-B14F-4D97-AF65-F5344CB8AC3E}">
        <p14:creationId xmlns:p14="http://schemas.microsoft.com/office/powerpoint/2010/main" val="916070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a:t>Nach der Einführung und </a:t>
            </a:r>
            <a:r>
              <a:rPr lang="de-DE" baseline="0" dirty="0"/>
              <a:t>der Stand der Technik </a:t>
            </a:r>
            <a:r>
              <a:rPr lang="de-DE" dirty="0"/>
              <a:t>werde</a:t>
            </a:r>
            <a:r>
              <a:rPr lang="de-DE" baseline="0" dirty="0"/>
              <a:t> ich über die Ablauf des Projektes reden, und anschließend über die Ergebnisse und Diskussion.</a:t>
            </a:r>
            <a:endParaRPr lang="de-DE" dirty="0"/>
          </a:p>
        </p:txBody>
      </p:sp>
      <p:sp>
        <p:nvSpPr>
          <p:cNvPr id="4" name="Foliennummernplatzhalter 3"/>
          <p:cNvSpPr>
            <a:spLocks noGrp="1"/>
          </p:cNvSpPr>
          <p:nvPr>
            <p:ph type="sldNum" sz="quarter" idx="10"/>
          </p:nvPr>
        </p:nvSpPr>
        <p:spPr/>
        <p:txBody>
          <a:bodyPr/>
          <a:lstStyle/>
          <a:p>
            <a:pPr>
              <a:defRPr/>
            </a:pPr>
            <a:fld id="{73AF8B60-950B-42E1-85E9-36F3AE3458E1}" type="slidenum">
              <a:rPr lang="de-DE" smtClean="0"/>
              <a:pPr>
                <a:defRPr/>
              </a:pPr>
              <a:t>7</a:t>
            </a:fld>
            <a:endParaRPr lang="de-DE"/>
          </a:p>
        </p:txBody>
      </p:sp>
    </p:spTree>
    <p:extLst>
      <p:ext uri="{BB962C8B-B14F-4D97-AF65-F5344CB8AC3E}">
        <p14:creationId xmlns:p14="http://schemas.microsoft.com/office/powerpoint/2010/main" val="380413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73AF8B60-950B-42E1-85E9-36F3AE3458E1}" type="slidenum">
              <a:rPr lang="de-DE" smtClean="0"/>
              <a:pPr>
                <a:defRPr/>
              </a:pPr>
              <a:t>8</a:t>
            </a:fld>
            <a:endParaRPr lang="de-DE"/>
          </a:p>
        </p:txBody>
      </p:sp>
    </p:spTree>
    <p:extLst>
      <p:ext uri="{BB962C8B-B14F-4D97-AF65-F5344CB8AC3E}">
        <p14:creationId xmlns:p14="http://schemas.microsoft.com/office/powerpoint/2010/main" val="2777522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a:t>P. Verstärkung</a:t>
            </a:r>
          </a:p>
          <a:p>
            <a:r>
              <a:rPr lang="de-DE" dirty="0"/>
              <a:t>D. Derivativ</a:t>
            </a:r>
          </a:p>
          <a:p>
            <a:r>
              <a:rPr lang="de-DE" dirty="0"/>
              <a:t>I. Integral</a:t>
            </a:r>
          </a:p>
        </p:txBody>
      </p:sp>
      <p:sp>
        <p:nvSpPr>
          <p:cNvPr id="4" name="Foliennummernplatzhalter 3"/>
          <p:cNvSpPr>
            <a:spLocks noGrp="1"/>
          </p:cNvSpPr>
          <p:nvPr>
            <p:ph type="sldNum" sz="quarter" idx="10"/>
          </p:nvPr>
        </p:nvSpPr>
        <p:spPr/>
        <p:txBody>
          <a:bodyPr/>
          <a:lstStyle/>
          <a:p>
            <a:pPr>
              <a:defRPr/>
            </a:pPr>
            <a:fld id="{8E8F70FA-CF84-41A5-8E24-AE9A9E7AEDFA}" type="slidenum">
              <a:rPr lang="de-DE" smtClean="0"/>
              <a:pPr>
                <a:defRPr/>
              </a:pPr>
              <a:t>12</a:t>
            </a:fld>
            <a:endParaRPr lang="de-DE"/>
          </a:p>
        </p:txBody>
      </p:sp>
    </p:spTree>
    <p:extLst>
      <p:ext uri="{BB962C8B-B14F-4D97-AF65-F5344CB8AC3E}">
        <p14:creationId xmlns:p14="http://schemas.microsoft.com/office/powerpoint/2010/main" val="349029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Einstellregeln nach Ziegler-Nichols</a:t>
            </a:r>
            <a:r>
              <a:rPr lang="de-DE" baseline="0" dirty="0"/>
              <a:t> meist ohne Modellbildung – wenn Inbetriebnahme ohne Schäden möglich</a:t>
            </a:r>
          </a:p>
          <a:p>
            <a:endParaRPr lang="de-DE" baseline="0" dirty="0"/>
          </a:p>
          <a:p>
            <a:r>
              <a:rPr lang="de-DE" baseline="0" dirty="0"/>
              <a:t>Sonst Modellbildung</a:t>
            </a:r>
          </a:p>
          <a:p>
            <a:endParaRPr lang="de-DE" baseline="0" dirty="0"/>
          </a:p>
          <a:p>
            <a:r>
              <a:rPr lang="de-DE" sz="1200" b="0" i="0" u="none" strike="noStrike" kern="1200" baseline="0" dirty="0">
                <a:solidFill>
                  <a:schemeClr val="tx1"/>
                </a:solidFill>
                <a:latin typeface="Arial" pitchFamily="34" charset="0"/>
                <a:ea typeface="+mn-ea"/>
                <a:cs typeface="+mn-cs"/>
              </a:rPr>
              <a:t>Kritische </a:t>
            </a:r>
            <a:r>
              <a:rPr lang="de-DE" sz="1200" b="0" i="0" u="none" strike="noStrike" kern="1200" baseline="0" dirty="0" err="1">
                <a:solidFill>
                  <a:schemeClr val="tx1"/>
                </a:solidFill>
                <a:latin typeface="Arial" pitchFamily="34" charset="0"/>
                <a:ea typeface="+mn-ea"/>
                <a:cs typeface="+mn-cs"/>
              </a:rPr>
              <a:t>Verstär</a:t>
            </a:r>
            <a:r>
              <a:rPr lang="de-DE" sz="1200" b="0" i="0" u="none" strike="noStrike" kern="1200" baseline="0" dirty="0">
                <a:solidFill>
                  <a:schemeClr val="tx1"/>
                </a:solidFill>
                <a:latin typeface="Arial" pitchFamily="34" charset="0"/>
                <a:ea typeface="+mn-ea"/>
                <a:cs typeface="+mn-cs"/>
              </a:rPr>
              <a:t>- P </a:t>
            </a:r>
            <a:r>
              <a:rPr lang="de-DE" sz="1200" b="0" i="0" u="none" strike="noStrike" kern="1200" baseline="0" dirty="0" err="1">
                <a:solidFill>
                  <a:schemeClr val="tx1"/>
                </a:solidFill>
                <a:latin typeface="Arial" pitchFamily="34" charset="0"/>
                <a:ea typeface="+mn-ea"/>
                <a:cs typeface="+mn-cs"/>
              </a:rPr>
              <a:t>kP</a:t>
            </a:r>
            <a:r>
              <a:rPr lang="de-DE" sz="1200" b="0" i="0" u="none" strike="noStrike" kern="1200" baseline="0" dirty="0">
                <a:solidFill>
                  <a:schemeClr val="tx1"/>
                </a:solidFill>
                <a:latin typeface="Arial" pitchFamily="34" charset="0"/>
                <a:ea typeface="+mn-ea"/>
                <a:cs typeface="+mn-cs"/>
              </a:rPr>
              <a:t> = 0,5 </a:t>
            </a:r>
            <a:r>
              <a:rPr lang="de-DE" sz="1200" b="0" i="0" u="none" strike="noStrike" kern="1200" baseline="0" dirty="0" err="1">
                <a:solidFill>
                  <a:schemeClr val="tx1"/>
                </a:solidFill>
                <a:latin typeface="Arial" pitchFamily="34" charset="0"/>
                <a:ea typeface="+mn-ea"/>
                <a:cs typeface="+mn-cs"/>
              </a:rPr>
              <a:t>kkrit</a:t>
            </a:r>
            <a:endParaRPr lang="de-DE" sz="1200" b="0" i="0" u="none" strike="noStrike" kern="1200" baseline="0" dirty="0">
              <a:solidFill>
                <a:schemeClr val="tx1"/>
              </a:solidFill>
              <a:latin typeface="Arial" pitchFamily="34" charset="0"/>
              <a:ea typeface="+mn-ea"/>
              <a:cs typeface="+mn-cs"/>
            </a:endParaRPr>
          </a:p>
          <a:p>
            <a:r>
              <a:rPr lang="da-DK" sz="1200" b="0" i="0" u="none" strike="noStrike" kern="1200" baseline="0" dirty="0">
                <a:solidFill>
                  <a:schemeClr val="tx1"/>
                </a:solidFill>
                <a:latin typeface="Arial" pitchFamily="34" charset="0"/>
                <a:ea typeface="+mn-ea"/>
                <a:cs typeface="+mn-cs"/>
              </a:rPr>
              <a:t>kung und Perioden- PI kP = 0,45 kkrit, TI = 0,85 Tkrit</a:t>
            </a:r>
          </a:p>
          <a:p>
            <a:r>
              <a:rPr lang="de-DE" sz="1200" b="0" i="0" u="none" strike="noStrike" kern="1200" baseline="0" dirty="0" err="1">
                <a:solidFill>
                  <a:schemeClr val="tx1"/>
                </a:solidFill>
                <a:latin typeface="Arial" pitchFamily="34" charset="0"/>
                <a:ea typeface="+mn-ea"/>
                <a:cs typeface="+mn-cs"/>
              </a:rPr>
              <a:t>dauer</a:t>
            </a:r>
            <a:r>
              <a:rPr lang="de-DE" sz="1200" b="0" i="0" u="none" strike="noStrike" kern="1200" baseline="0" dirty="0">
                <a:solidFill>
                  <a:schemeClr val="tx1"/>
                </a:solidFill>
                <a:latin typeface="Arial" pitchFamily="34" charset="0"/>
                <a:ea typeface="+mn-ea"/>
                <a:cs typeface="+mn-cs"/>
              </a:rPr>
              <a:t> sind bekannt PID </a:t>
            </a:r>
            <a:r>
              <a:rPr lang="de-DE" sz="1200" b="0" i="0" u="none" strike="noStrike" kern="1200" baseline="0" dirty="0" err="1">
                <a:solidFill>
                  <a:schemeClr val="tx1"/>
                </a:solidFill>
                <a:latin typeface="Arial" pitchFamily="34" charset="0"/>
                <a:ea typeface="+mn-ea"/>
                <a:cs typeface="+mn-cs"/>
              </a:rPr>
              <a:t>kP</a:t>
            </a:r>
            <a:r>
              <a:rPr lang="de-DE" sz="1200" b="0" i="0" u="none" strike="noStrike" kern="1200" baseline="0" dirty="0">
                <a:solidFill>
                  <a:schemeClr val="tx1"/>
                </a:solidFill>
                <a:latin typeface="Arial" pitchFamily="34" charset="0"/>
                <a:ea typeface="+mn-ea"/>
                <a:cs typeface="+mn-cs"/>
              </a:rPr>
              <a:t> = 0,6 </a:t>
            </a:r>
            <a:r>
              <a:rPr lang="de-DE" sz="1200" b="0" i="0" u="none" strike="noStrike" kern="1200" baseline="0" dirty="0" err="1">
                <a:solidFill>
                  <a:schemeClr val="tx1"/>
                </a:solidFill>
                <a:latin typeface="Arial" pitchFamily="34" charset="0"/>
                <a:ea typeface="+mn-ea"/>
                <a:cs typeface="+mn-cs"/>
              </a:rPr>
              <a:t>kkrit</a:t>
            </a:r>
            <a:r>
              <a:rPr lang="de-DE" sz="1200" b="0" i="0" u="none" strike="noStrike" kern="1200" baseline="0" dirty="0">
                <a:solidFill>
                  <a:schemeClr val="tx1"/>
                </a:solidFill>
                <a:latin typeface="Arial" pitchFamily="34" charset="0"/>
                <a:ea typeface="+mn-ea"/>
                <a:cs typeface="+mn-cs"/>
              </a:rPr>
              <a:t>, TI = 0,5 </a:t>
            </a:r>
            <a:r>
              <a:rPr lang="de-DE" sz="1200" b="0" i="0" u="none" strike="noStrike" kern="1200" baseline="0" dirty="0" err="1">
                <a:solidFill>
                  <a:schemeClr val="tx1"/>
                </a:solidFill>
                <a:latin typeface="Arial" pitchFamily="34" charset="0"/>
                <a:ea typeface="+mn-ea"/>
                <a:cs typeface="+mn-cs"/>
              </a:rPr>
              <a:t>Tkrit</a:t>
            </a:r>
            <a:r>
              <a:rPr lang="de-DE" sz="1200" b="0" i="0" u="none" strike="noStrike" kern="1200" baseline="0" dirty="0">
                <a:solidFill>
                  <a:schemeClr val="tx1"/>
                </a:solidFill>
                <a:latin typeface="Arial" pitchFamily="34" charset="0"/>
                <a:ea typeface="+mn-ea"/>
                <a:cs typeface="+mn-cs"/>
              </a:rPr>
              <a:t>, TD = 0,12 </a:t>
            </a:r>
            <a:r>
              <a:rPr lang="de-DE" sz="1200" b="0" i="0" u="none" strike="noStrike" kern="1200" baseline="0" dirty="0" err="1">
                <a:solidFill>
                  <a:schemeClr val="tx1"/>
                </a:solidFill>
                <a:latin typeface="Arial" pitchFamily="34" charset="0"/>
                <a:ea typeface="+mn-ea"/>
                <a:cs typeface="+mn-cs"/>
              </a:rPr>
              <a:t>Tkrit</a:t>
            </a:r>
            <a:endParaRPr lang="de-DE" dirty="0"/>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15</a:t>
            </a:fld>
            <a:endParaRPr lang="de-DE" dirty="0"/>
          </a:p>
        </p:txBody>
      </p:sp>
    </p:spTree>
    <p:extLst>
      <p:ext uri="{BB962C8B-B14F-4D97-AF65-F5344CB8AC3E}">
        <p14:creationId xmlns:p14="http://schemas.microsoft.com/office/powerpoint/2010/main" val="34226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 B. Steifigkeitsregelung</a:t>
            </a:r>
            <a:r>
              <a:rPr lang="de-DE" baseline="0" dirty="0"/>
              <a:t> für Vorgabe der Schnittebene  CURAC – online </a:t>
            </a:r>
            <a:r>
              <a:rPr lang="de-DE" baseline="0" dirty="0" err="1"/>
              <a:t>tuning</a:t>
            </a:r>
            <a:r>
              <a:rPr lang="de-DE" baseline="0" dirty="0"/>
              <a:t> möglich </a:t>
            </a:r>
          </a:p>
          <a:p>
            <a:r>
              <a:rPr lang="de-DE" dirty="0"/>
              <a:t>Passive Steifigkeitsregelung</a:t>
            </a:r>
            <a:r>
              <a:rPr lang="de-DE" baseline="0" dirty="0"/>
              <a:t> – Nur Werkzeug z. B. Remote Compliance Center</a:t>
            </a:r>
          </a:p>
          <a:p>
            <a:r>
              <a:rPr lang="de-DE" baseline="0" dirty="0"/>
              <a:t>Steifigkeitsmatrix ist symmetrisch</a:t>
            </a:r>
          </a:p>
          <a:p>
            <a:endParaRPr lang="de-DE" baseline="0" dirty="0"/>
          </a:p>
          <a:p>
            <a:r>
              <a:rPr lang="de-DE" baseline="0" dirty="0" err="1"/>
              <a:t>Impedanzregelung</a:t>
            </a:r>
            <a:r>
              <a:rPr lang="de-DE" baseline="0" dirty="0"/>
              <a:t> ist logische Erweiterung von Steifigkeitsregelung – hier wird noch zusätzlich die Trägheit berücksichtigt</a:t>
            </a:r>
            <a:endParaRPr lang="de-DE" dirty="0"/>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26</a:t>
            </a:fld>
            <a:endParaRPr lang="de-DE" dirty="0"/>
          </a:p>
        </p:txBody>
      </p:sp>
    </p:spTree>
    <p:extLst>
      <p:ext uri="{BB962C8B-B14F-4D97-AF65-F5344CB8AC3E}">
        <p14:creationId xmlns:p14="http://schemas.microsoft.com/office/powerpoint/2010/main" val="3578968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Sensoren ermöglichen die Rückführung der gemessenen Größe in die Regelung</a:t>
            </a:r>
          </a:p>
          <a:p>
            <a:r>
              <a:rPr lang="de-DE" dirty="0"/>
              <a:t>Komplexe Sensoren – z. B. Tracking </a:t>
            </a:r>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31</a:t>
            </a:fld>
            <a:endParaRPr lang="de-DE" dirty="0"/>
          </a:p>
        </p:txBody>
      </p:sp>
    </p:spTree>
    <p:extLst>
      <p:ext uri="{BB962C8B-B14F-4D97-AF65-F5344CB8AC3E}">
        <p14:creationId xmlns:p14="http://schemas.microsoft.com/office/powerpoint/2010/main" val="3045142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de-DE" dirty="0"/>
              <a:t>dehnmessstreifen</a:t>
            </a:r>
          </a:p>
          <a:p>
            <a:endParaRPr lang="de-DE" dirty="0"/>
          </a:p>
        </p:txBody>
      </p:sp>
      <p:sp>
        <p:nvSpPr>
          <p:cNvPr id="4" name="Foliennummernplatzhalter 3"/>
          <p:cNvSpPr>
            <a:spLocks noGrp="1"/>
          </p:cNvSpPr>
          <p:nvPr>
            <p:ph type="sldNum" sz="quarter" idx="10"/>
          </p:nvPr>
        </p:nvSpPr>
        <p:spPr/>
        <p:txBody>
          <a:bodyPr/>
          <a:lstStyle/>
          <a:p>
            <a:pPr>
              <a:defRPr/>
            </a:pPr>
            <a:fld id="{8E8F70FA-CF84-41A5-8E24-AE9A9E7AEDFA}" type="slidenum">
              <a:rPr lang="de-DE" smtClean="0"/>
              <a:pPr>
                <a:defRPr/>
              </a:pPr>
              <a:t>32</a:t>
            </a:fld>
            <a:endParaRPr lang="de-DE"/>
          </a:p>
        </p:txBody>
      </p:sp>
    </p:spTree>
    <p:extLst>
      <p:ext uri="{BB962C8B-B14F-4D97-AF65-F5344CB8AC3E}">
        <p14:creationId xmlns:p14="http://schemas.microsoft.com/office/powerpoint/2010/main" val="3726099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6229350" y="479425"/>
            <a:ext cx="1841500" cy="228600"/>
          </a:xfrm>
          <a:prstGeom prst="rect">
            <a:avLst/>
          </a:prstGeom>
          <a:noFill/>
          <a:ln w="9525">
            <a:noFill/>
            <a:miter lim="800000"/>
            <a:headEnd/>
            <a:tailEnd/>
          </a:ln>
          <a:effectLst/>
        </p:spPr>
        <p:txBody>
          <a:bodyPr wrap="none">
            <a:spAutoFit/>
          </a:bodyPr>
          <a:lstStyle/>
          <a:p>
            <a:pPr>
              <a:defRPr/>
            </a:pPr>
            <a:r>
              <a:rPr lang="de-DE" sz="900">
                <a:solidFill>
                  <a:schemeClr val="bg2"/>
                </a:solidFill>
                <a:latin typeface="Arial" pitchFamily="34" charset="0"/>
              </a:rPr>
              <a:t>Technische Universität München</a:t>
            </a:r>
          </a:p>
        </p:txBody>
      </p:sp>
      <p:sp>
        <p:nvSpPr>
          <p:cNvPr id="5" name="Line 16"/>
          <p:cNvSpPr>
            <a:spLocks noChangeShapeType="1"/>
          </p:cNvSpPr>
          <p:nvPr/>
        </p:nvSpPr>
        <p:spPr bwMode="auto">
          <a:xfrm>
            <a:off x="0" y="685800"/>
            <a:ext cx="9144000" cy="0"/>
          </a:xfrm>
          <a:prstGeom prst="line">
            <a:avLst/>
          </a:prstGeom>
          <a:noFill/>
          <a:ln w="9525">
            <a:solidFill>
              <a:schemeClr val="bg2"/>
            </a:solidFill>
            <a:round/>
            <a:headEnd/>
            <a:tailEnd/>
          </a:ln>
          <a:effectLst/>
        </p:spPr>
        <p:txBody>
          <a:bodyPr/>
          <a:lstStyle/>
          <a:p>
            <a:pPr>
              <a:defRPr/>
            </a:pPr>
            <a:endParaRPr lang="en-US">
              <a:latin typeface="Arial" pitchFamily="34" charset="0"/>
            </a:endParaRPr>
          </a:p>
        </p:txBody>
      </p:sp>
      <p:sp>
        <p:nvSpPr>
          <p:cNvPr id="6" name="Line 17"/>
          <p:cNvSpPr>
            <a:spLocks noChangeShapeType="1"/>
          </p:cNvSpPr>
          <p:nvPr/>
        </p:nvSpPr>
        <p:spPr bwMode="auto">
          <a:xfrm>
            <a:off x="0" y="6324600"/>
            <a:ext cx="9144000" cy="0"/>
          </a:xfrm>
          <a:prstGeom prst="line">
            <a:avLst/>
          </a:prstGeom>
          <a:noFill/>
          <a:ln w="9525">
            <a:solidFill>
              <a:schemeClr val="bg2"/>
            </a:solidFill>
            <a:round/>
            <a:headEnd/>
            <a:tailEnd/>
          </a:ln>
          <a:effectLst/>
        </p:spPr>
        <p:txBody>
          <a:bodyPr/>
          <a:lstStyle/>
          <a:p>
            <a:pPr>
              <a:defRPr/>
            </a:pPr>
            <a:endParaRPr lang="en-US">
              <a:latin typeface="+mn-lt"/>
            </a:endParaRPr>
          </a:p>
        </p:txBody>
      </p:sp>
      <p:pic>
        <p:nvPicPr>
          <p:cNvPr id="7" name="Picture 2" descr="C:\Users\Flopc\Desktop\ppt\TUMLogo_oZ_Vollfl_blau_RGB.emf"/>
          <p:cNvPicPr>
            <a:picLocks noChangeAspect="1" noChangeArrowheads="1"/>
          </p:cNvPicPr>
          <p:nvPr/>
        </p:nvPicPr>
        <p:blipFill>
          <a:blip r:embed="rId2" cstate="print"/>
          <a:srcRect/>
          <a:stretch>
            <a:fillRect/>
          </a:stretch>
        </p:blipFill>
        <p:spPr bwMode="auto">
          <a:xfrm>
            <a:off x="8035925" y="325438"/>
            <a:ext cx="606425" cy="320675"/>
          </a:xfrm>
          <a:prstGeom prst="rect">
            <a:avLst/>
          </a:prstGeom>
          <a:noFill/>
          <a:ln w="9525">
            <a:noFill/>
            <a:miter lim="800000"/>
            <a:headEnd/>
            <a:tailEnd/>
          </a:ln>
        </p:spPr>
      </p:pic>
      <p:sp>
        <p:nvSpPr>
          <p:cNvPr id="11267" name="Rectangle 3"/>
          <p:cNvSpPr>
            <a:spLocks noGrp="1" noChangeArrowheads="1"/>
          </p:cNvSpPr>
          <p:nvPr>
            <p:ph type="ctrTitle"/>
          </p:nvPr>
        </p:nvSpPr>
        <p:spPr>
          <a:xfrm>
            <a:off x="508000" y="1828800"/>
            <a:ext cx="8128000" cy="1295400"/>
          </a:xfrm>
        </p:spPr>
        <p:txBody>
          <a:bodyPr/>
          <a:lstStyle>
            <a:lvl1pPr algn="ctr">
              <a:defRPr sz="3200" b="0">
                <a:latin typeface="+mn-lt"/>
              </a:defRPr>
            </a:lvl1pPr>
          </a:lstStyle>
          <a:p>
            <a:r>
              <a:rPr lang="de-DE"/>
              <a:t>Titelmasterformat durch Klicken bearbeiten</a:t>
            </a:r>
          </a:p>
        </p:txBody>
      </p:sp>
      <p:sp>
        <p:nvSpPr>
          <p:cNvPr id="11268" name="Rectangle 4"/>
          <p:cNvSpPr>
            <a:spLocks noGrp="1" noChangeArrowheads="1"/>
          </p:cNvSpPr>
          <p:nvPr>
            <p:ph type="subTitle" idx="1"/>
          </p:nvPr>
        </p:nvSpPr>
        <p:spPr>
          <a:xfrm>
            <a:off x="508000" y="3429000"/>
            <a:ext cx="8128000" cy="1752600"/>
          </a:xfrm>
        </p:spPr>
        <p:txBody>
          <a:bodyPr/>
          <a:lstStyle>
            <a:lvl1pPr marL="0" indent="0" algn="ctr">
              <a:buFontTx/>
              <a:buNone/>
              <a:defRPr sz="2000">
                <a:latin typeface="+mn-lt"/>
              </a:defRPr>
            </a:lvl1pPr>
          </a:lstStyle>
          <a:p>
            <a:r>
              <a:rPr lang="de-DE"/>
              <a:t>Formatvorlage des Untertitelmasters durch Klicken bearbeiten</a:t>
            </a:r>
          </a:p>
        </p:txBody>
      </p:sp>
      <p:sp>
        <p:nvSpPr>
          <p:cNvPr id="13" name="Rectangle 4"/>
          <p:cNvSpPr>
            <a:spLocks noGrp="1" noChangeArrowheads="1"/>
          </p:cNvSpPr>
          <p:nvPr>
            <p:ph type="dt" sz="half" idx="2"/>
          </p:nvPr>
        </p:nvSpPr>
        <p:spPr bwMode="auto">
          <a:xfrm>
            <a:off x="508000" y="6400800"/>
            <a:ext cx="1905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smtClean="0">
                <a:latin typeface="+mn-lt"/>
              </a:defRPr>
            </a:lvl1pPr>
          </a:lstStyle>
          <a:p>
            <a:pPr>
              <a:defRPr/>
            </a:pPr>
            <a:r>
              <a:rPr lang="de-DE"/>
              <a:t>20.01.2020</a:t>
            </a:r>
            <a:endParaRPr lang="de-DE" dirty="0"/>
          </a:p>
        </p:txBody>
      </p:sp>
      <p:sp>
        <p:nvSpPr>
          <p:cNvPr id="14" name="Rectangle 5"/>
          <p:cNvSpPr>
            <a:spLocks noGrp="1" noChangeArrowheads="1"/>
          </p:cNvSpPr>
          <p:nvPr>
            <p:ph type="ftr" sz="quarter" idx="3"/>
          </p:nvPr>
        </p:nvSpPr>
        <p:spPr bwMode="auto">
          <a:xfrm>
            <a:off x="2590800" y="6400800"/>
            <a:ext cx="39624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smtClean="0">
                <a:latin typeface="+mn-lt"/>
              </a:defRPr>
            </a:lvl1pPr>
          </a:lstStyle>
          <a:p>
            <a:pPr>
              <a:defRPr/>
            </a:pPr>
            <a:r>
              <a:rPr lang="de-DE"/>
              <a:t>08 Regelungs- und Messtechnik (Bsp. Roboter)</a:t>
            </a:r>
            <a:endParaRPr lang="de-DE" dirty="0"/>
          </a:p>
        </p:txBody>
      </p:sp>
      <p:sp>
        <p:nvSpPr>
          <p:cNvPr id="15" name="Rectangle 6"/>
          <p:cNvSpPr>
            <a:spLocks noGrp="1" noChangeArrowheads="1"/>
          </p:cNvSpPr>
          <p:nvPr>
            <p:ph type="sldNum" sz="quarter" idx="4"/>
          </p:nvPr>
        </p:nvSpPr>
        <p:spPr bwMode="auto">
          <a:xfrm>
            <a:off x="6731000" y="6400800"/>
            <a:ext cx="1905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smtClean="0">
                <a:latin typeface="+mn-lt"/>
              </a:defRPr>
            </a:lvl1pPr>
          </a:lstStyle>
          <a:p>
            <a:pPr>
              <a:defRPr/>
            </a:pPr>
            <a:fld id="{0B4565FD-04FE-4DEA-AE50-286EC4F93A6B}" type="slidenum">
              <a:rPr lang="de-DE" smtClean="0"/>
              <a:pPr>
                <a:defRPr/>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8000" y="1225551"/>
            <a:ext cx="8128000" cy="874182"/>
          </a:xfrm>
        </p:spPr>
        <p:txBody>
          <a:bodyPr anchor="t"/>
          <a:lstStyle>
            <a:lvl1pPr>
              <a:defRPr>
                <a:latin typeface="+mn-lt"/>
              </a:defRPr>
            </a:lvl1pPr>
          </a:lstStyle>
          <a:p>
            <a:r>
              <a:rPr lang="de-DE" dirty="0"/>
              <a:t>Titelmasterformat durch Klicken bearbeiten</a:t>
            </a:r>
            <a:endParaRPr lang="en-US" dirty="0"/>
          </a:p>
        </p:txBody>
      </p:sp>
      <p:sp>
        <p:nvSpPr>
          <p:cNvPr id="3" name="Inhaltsplatzhalter 2"/>
          <p:cNvSpPr>
            <a:spLocks noGrp="1"/>
          </p:cNvSpPr>
          <p:nvPr>
            <p:ph idx="1"/>
          </p:nvPr>
        </p:nvSpPr>
        <p:spPr>
          <a:xfrm>
            <a:off x="508000" y="2099732"/>
            <a:ext cx="8128000" cy="4072467"/>
          </a:xfrm>
        </p:spPr>
        <p:txBody>
          <a:bodyPr/>
          <a:lstStyle>
            <a:lvl1pPr marL="342900" indent="-342900">
              <a:buFont typeface="Wingdings" pitchFamily="2" charset="2"/>
              <a:buChar char="§"/>
              <a:defRPr sz="18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Rectangle 4"/>
          <p:cNvSpPr>
            <a:spLocks noGrp="1" noChangeArrowheads="1"/>
          </p:cNvSpPr>
          <p:nvPr>
            <p:ph type="dt" sz="half" idx="10"/>
          </p:nvPr>
        </p:nvSpPr>
        <p:spPr>
          <a:ln/>
        </p:spPr>
        <p:txBody>
          <a:bodyPr/>
          <a:lstStyle>
            <a:lvl1pPr>
              <a:defRPr>
                <a:latin typeface="+mn-lt"/>
              </a:defRPr>
            </a:lvl1pPr>
          </a:lstStyle>
          <a:p>
            <a:pPr>
              <a:defRPr/>
            </a:pPr>
            <a:r>
              <a:rPr lang="de-DE"/>
              <a:t>20.01.2020</a:t>
            </a:r>
            <a:endParaRPr lang="de-DE" dirty="0"/>
          </a:p>
        </p:txBody>
      </p:sp>
      <p:sp>
        <p:nvSpPr>
          <p:cNvPr id="5" name="Rectangle 5"/>
          <p:cNvSpPr>
            <a:spLocks noGrp="1" noChangeArrowheads="1"/>
          </p:cNvSpPr>
          <p:nvPr>
            <p:ph type="ftr" sz="quarter" idx="11"/>
          </p:nvPr>
        </p:nvSpPr>
        <p:spPr>
          <a:ln/>
        </p:spPr>
        <p:txBody>
          <a:bodyPr/>
          <a:lstStyle>
            <a:lvl1pPr>
              <a:defRPr>
                <a:latin typeface="+mn-lt"/>
              </a:defRPr>
            </a:lvl1pPr>
          </a:lstStyle>
          <a:p>
            <a:pPr>
              <a:defRPr/>
            </a:pPr>
            <a:r>
              <a:rPr lang="de-DE"/>
              <a:t>08 Regelungs- und Messtechnik (Bsp. Roboter)</a:t>
            </a:r>
            <a:endParaRPr lang="de-DE" dirty="0"/>
          </a:p>
        </p:txBody>
      </p:sp>
      <p:sp>
        <p:nvSpPr>
          <p:cNvPr id="6" name="Rectangle 6"/>
          <p:cNvSpPr>
            <a:spLocks noGrp="1" noChangeArrowheads="1"/>
          </p:cNvSpPr>
          <p:nvPr>
            <p:ph type="sldNum" sz="quarter" idx="12"/>
          </p:nvPr>
        </p:nvSpPr>
        <p:spPr>
          <a:ln/>
        </p:spPr>
        <p:txBody>
          <a:bodyPr/>
          <a:lstStyle>
            <a:lvl1pPr>
              <a:defRPr>
                <a:latin typeface="+mn-lt"/>
              </a:defRPr>
            </a:lvl1pPr>
          </a:lstStyle>
          <a:p>
            <a:pPr>
              <a:defRPr/>
            </a:pPr>
            <a:fld id="{2B8F89CB-16F0-4943-8A85-3F28A194BD47}" type="slidenum">
              <a:rPr lang="de-DE" smtClean="0"/>
              <a:pPr>
                <a:defRPr/>
              </a:pPr>
              <a:t>‹Nr.›</a:t>
            </a:fld>
            <a:endParaRPr lang="de-DE"/>
          </a:p>
        </p:txBody>
      </p:sp>
      <p:sp>
        <p:nvSpPr>
          <p:cNvPr id="7" name="Inhaltsplatzhalter 2"/>
          <p:cNvSpPr>
            <a:spLocks noGrp="1"/>
          </p:cNvSpPr>
          <p:nvPr>
            <p:ph idx="13" hasCustomPrompt="1"/>
          </p:nvPr>
        </p:nvSpPr>
        <p:spPr>
          <a:xfrm>
            <a:off x="508000" y="876301"/>
            <a:ext cx="8128000" cy="349250"/>
          </a:xfrm>
        </p:spPr>
        <p:txBody>
          <a:bodyPr/>
          <a:lstStyle>
            <a:lvl1pPr marL="0" indent="0">
              <a:buFont typeface="Wingdings" pitchFamily="2" charset="2"/>
              <a:buNone/>
              <a:defRPr sz="1600">
                <a:latin typeface="+mn-lt"/>
              </a:defRPr>
            </a:lvl1pPr>
          </a:lstStyle>
          <a:p>
            <a:pPr lvl="0"/>
            <a:r>
              <a:rPr lang="de-DE" dirty="0"/>
              <a:t>Abschnitt</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5"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endParaRPr lang="de-DE" dirty="0"/>
          </a:p>
        </p:txBody>
      </p:sp>
      <p:sp>
        <p:nvSpPr>
          <p:cNvPr id="6" name="Rectangle 6"/>
          <p:cNvSpPr>
            <a:spLocks noGrp="1" noChangeArrowheads="1"/>
          </p:cNvSpPr>
          <p:nvPr>
            <p:ph type="sldNum" sz="quarter" idx="12"/>
          </p:nvPr>
        </p:nvSpPr>
        <p:spPr>
          <a:ln/>
        </p:spPr>
        <p:txBody>
          <a:bodyPr/>
          <a:lstStyle>
            <a:lvl1pPr>
              <a:defRPr/>
            </a:lvl1pPr>
          </a:lstStyle>
          <a:p>
            <a:pPr>
              <a:defRPr/>
            </a:pPr>
            <a:fld id="{443C55C8-3969-4AFB-A696-4560A43E69FC}" type="slidenum">
              <a:rPr lang="de-DE"/>
              <a:pPr>
                <a:defRPr/>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p:nvPr>
        </p:nvSpPr>
        <p:spPr>
          <a:xfrm>
            <a:off x="508000" y="1828800"/>
            <a:ext cx="3987800" cy="4343400"/>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Inhaltsplatzhalter 3"/>
          <p:cNvSpPr>
            <a:spLocks noGrp="1"/>
          </p:cNvSpPr>
          <p:nvPr>
            <p:ph sz="half" idx="2"/>
          </p:nvPr>
        </p:nvSpPr>
        <p:spPr>
          <a:xfrm>
            <a:off x="4648200" y="1828800"/>
            <a:ext cx="3987800" cy="4343400"/>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6"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endParaRPr lang="de-DE" dirty="0"/>
          </a:p>
        </p:txBody>
      </p:sp>
      <p:sp>
        <p:nvSpPr>
          <p:cNvPr id="7" name="Rectangle 6"/>
          <p:cNvSpPr>
            <a:spLocks noGrp="1" noChangeArrowheads="1"/>
          </p:cNvSpPr>
          <p:nvPr>
            <p:ph type="sldNum" sz="quarter" idx="12"/>
          </p:nvPr>
        </p:nvSpPr>
        <p:spPr>
          <a:ln/>
        </p:spPr>
        <p:txBody>
          <a:bodyPr/>
          <a:lstStyle>
            <a:lvl1pPr>
              <a:defRPr/>
            </a:lvl1pPr>
          </a:lstStyle>
          <a:p>
            <a:pPr>
              <a:defRPr/>
            </a:pPr>
            <a:fld id="{CF62417A-160E-4601-B675-D12C1C7CAED5}" type="slidenum">
              <a:rPr lang="de-DE"/>
              <a:pPr>
                <a:defRPr/>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508000" y="2099733"/>
            <a:ext cx="3938628" cy="460904"/>
          </a:xfrm>
        </p:spPr>
        <p:txBody>
          <a:bodyPr anchor="b"/>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Textmasterformate durch Klicken bearbeiten</a:t>
            </a:r>
          </a:p>
        </p:txBody>
      </p:sp>
      <p:sp>
        <p:nvSpPr>
          <p:cNvPr id="4" name="Inhaltsplatzhalter 3"/>
          <p:cNvSpPr>
            <a:spLocks noGrp="1"/>
          </p:cNvSpPr>
          <p:nvPr>
            <p:ph sz="half" idx="2"/>
          </p:nvPr>
        </p:nvSpPr>
        <p:spPr>
          <a:xfrm>
            <a:off x="508000" y="2560636"/>
            <a:ext cx="3938628" cy="35570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4695825" y="2099733"/>
            <a:ext cx="3940175" cy="460904"/>
          </a:xfrm>
        </p:spPr>
        <p:txBody>
          <a:bodyPr anchor="b"/>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Textmasterformate durch Klicken bearbeiten</a:t>
            </a:r>
          </a:p>
        </p:txBody>
      </p:sp>
      <p:sp>
        <p:nvSpPr>
          <p:cNvPr id="6" name="Inhaltsplatzhalter 5"/>
          <p:cNvSpPr>
            <a:spLocks noGrp="1"/>
          </p:cNvSpPr>
          <p:nvPr>
            <p:ph sz="quarter" idx="4"/>
          </p:nvPr>
        </p:nvSpPr>
        <p:spPr>
          <a:xfrm>
            <a:off x="4695825" y="2560636"/>
            <a:ext cx="3940175" cy="35570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8"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endParaRPr lang="de-DE" dirty="0"/>
          </a:p>
        </p:txBody>
      </p:sp>
      <p:sp>
        <p:nvSpPr>
          <p:cNvPr id="9" name="Rectangle 6"/>
          <p:cNvSpPr>
            <a:spLocks noGrp="1" noChangeArrowheads="1"/>
          </p:cNvSpPr>
          <p:nvPr>
            <p:ph type="sldNum" sz="quarter" idx="12"/>
          </p:nvPr>
        </p:nvSpPr>
        <p:spPr>
          <a:ln/>
        </p:spPr>
        <p:txBody>
          <a:bodyPr/>
          <a:lstStyle>
            <a:lvl1pPr>
              <a:defRPr/>
            </a:lvl1pPr>
          </a:lstStyle>
          <a:p>
            <a:pPr>
              <a:defRPr/>
            </a:pPr>
            <a:fld id="{AB176501-FCA4-4AF4-8AC8-8F8CF8F73C66}" type="slidenum">
              <a:rPr lang="de-DE"/>
              <a:pPr>
                <a:defRPr/>
              </a:pPr>
              <a:t>‹Nr.›</a:t>
            </a:fld>
            <a:endParaRPr lang="de-DE"/>
          </a:p>
        </p:txBody>
      </p:sp>
      <p:sp>
        <p:nvSpPr>
          <p:cNvPr id="11" name="Inhaltsplatzhalter 2"/>
          <p:cNvSpPr>
            <a:spLocks noGrp="1"/>
          </p:cNvSpPr>
          <p:nvPr>
            <p:ph idx="13" hasCustomPrompt="1"/>
          </p:nvPr>
        </p:nvSpPr>
        <p:spPr>
          <a:xfrm>
            <a:off x="508000" y="876301"/>
            <a:ext cx="8128000" cy="349250"/>
          </a:xfrm>
        </p:spPr>
        <p:txBody>
          <a:bodyPr/>
          <a:lstStyle>
            <a:lvl1pPr marL="0" indent="0">
              <a:buFont typeface="Wingdings" pitchFamily="2" charset="2"/>
              <a:buNone/>
              <a:defRPr sz="1600"/>
            </a:lvl1pPr>
          </a:lstStyle>
          <a:p>
            <a:pPr lvl="0"/>
            <a:r>
              <a:rPr lang="de-DE" dirty="0"/>
              <a:t>Abschnitt</a:t>
            </a:r>
            <a:endParaRPr lang="en-US" dirty="0"/>
          </a:p>
        </p:txBody>
      </p:sp>
      <p:sp>
        <p:nvSpPr>
          <p:cNvPr id="12" name="Inhaltsplatzhalter 3"/>
          <p:cNvSpPr>
            <a:spLocks noGrp="1"/>
          </p:cNvSpPr>
          <p:nvPr>
            <p:ph sz="half" idx="14" hasCustomPrompt="1"/>
          </p:nvPr>
        </p:nvSpPr>
        <p:spPr>
          <a:xfrm>
            <a:off x="508000" y="1225552"/>
            <a:ext cx="8128000" cy="806448"/>
          </a:xfrm>
        </p:spPr>
        <p:txBody>
          <a:bodyPr/>
          <a:lstStyle>
            <a:lvl1pPr marL="0" indent="0">
              <a:buNone/>
              <a:defRPr sz="2400" b="1"/>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a:t>Textmasterformate durch Klicken bearbeiten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4"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endParaRPr lang="de-DE" dirty="0"/>
          </a:p>
        </p:txBody>
      </p:sp>
      <p:sp>
        <p:nvSpPr>
          <p:cNvPr id="5" name="Rectangle 6"/>
          <p:cNvSpPr>
            <a:spLocks noGrp="1" noChangeArrowheads="1"/>
          </p:cNvSpPr>
          <p:nvPr>
            <p:ph type="sldNum" sz="quarter" idx="12"/>
          </p:nvPr>
        </p:nvSpPr>
        <p:spPr>
          <a:ln/>
        </p:spPr>
        <p:txBody>
          <a:bodyPr/>
          <a:lstStyle>
            <a:lvl1pPr>
              <a:defRPr/>
            </a:lvl1pPr>
          </a:lstStyle>
          <a:p>
            <a:pPr>
              <a:defRPr/>
            </a:pPr>
            <a:fld id="{EF64569B-E2BA-4202-A2DF-AEB74E94D74F}" type="slidenum">
              <a:rPr lang="de-DE"/>
              <a:pPr>
                <a:defRPr/>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3"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endParaRPr lang="de-DE" dirty="0"/>
          </a:p>
        </p:txBody>
      </p:sp>
      <p:sp>
        <p:nvSpPr>
          <p:cNvPr id="4" name="Rectangle 6"/>
          <p:cNvSpPr>
            <a:spLocks noGrp="1" noChangeArrowheads="1"/>
          </p:cNvSpPr>
          <p:nvPr>
            <p:ph type="sldNum" sz="quarter" idx="12"/>
          </p:nvPr>
        </p:nvSpPr>
        <p:spPr>
          <a:ln/>
        </p:spPr>
        <p:txBody>
          <a:bodyPr/>
          <a:lstStyle>
            <a:lvl1pPr>
              <a:defRPr/>
            </a:lvl1pPr>
          </a:lstStyle>
          <a:p>
            <a:pPr>
              <a:defRPr/>
            </a:pPr>
            <a:fld id="{2B738138-A763-4624-A864-FCEA87989C4C}" type="slidenum">
              <a:rPr lang="de-DE"/>
              <a:pPr>
                <a:defRPr/>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dirty="0"/>
              <a:t>Titelmasterformat durch Klicken bearbeiten</a:t>
            </a:r>
            <a:endParaRPr lang="en-US" dirty="0"/>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a:t>Textmasterformate durch Klicken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6"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p>
        </p:txBody>
      </p:sp>
      <p:sp>
        <p:nvSpPr>
          <p:cNvPr id="7" name="Rectangle 6"/>
          <p:cNvSpPr>
            <a:spLocks noGrp="1" noChangeArrowheads="1"/>
          </p:cNvSpPr>
          <p:nvPr>
            <p:ph type="sldNum" sz="quarter" idx="12"/>
          </p:nvPr>
        </p:nvSpPr>
        <p:spPr>
          <a:ln/>
        </p:spPr>
        <p:txBody>
          <a:bodyPr/>
          <a:lstStyle>
            <a:lvl1pPr>
              <a:defRPr/>
            </a:lvl1pPr>
          </a:lstStyle>
          <a:p>
            <a:pPr>
              <a:defRPr/>
            </a:pPr>
            <a:fld id="{EC466336-DAD8-4C33-B5A3-73F55FA5AE52}" type="slidenum">
              <a:rPr lang="de-DE"/>
              <a:pPr>
                <a:defRPr/>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endParaRPr lang="en-US"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6"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p>
        </p:txBody>
      </p:sp>
      <p:sp>
        <p:nvSpPr>
          <p:cNvPr id="7" name="Rectangle 6"/>
          <p:cNvSpPr>
            <a:spLocks noGrp="1" noChangeArrowheads="1"/>
          </p:cNvSpPr>
          <p:nvPr>
            <p:ph type="sldNum" sz="quarter" idx="12"/>
          </p:nvPr>
        </p:nvSpPr>
        <p:spPr>
          <a:ln/>
        </p:spPr>
        <p:txBody>
          <a:bodyPr/>
          <a:lstStyle>
            <a:lvl1pPr>
              <a:defRPr/>
            </a:lvl1pPr>
          </a:lstStyle>
          <a:p>
            <a:pPr>
              <a:defRPr/>
            </a:pPr>
            <a:fld id="{A23E6163-9D26-4E31-B91A-366FC0A7C733}" type="slidenum">
              <a:rPr lang="de-DE"/>
              <a:pPr>
                <a:defRPr/>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914400"/>
            <a:ext cx="81280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de-DE" dirty="0"/>
              <a:t>Mastertitelformat bearbeiten</a:t>
            </a:r>
          </a:p>
        </p:txBody>
      </p:sp>
      <p:sp>
        <p:nvSpPr>
          <p:cNvPr id="1027" name="Rectangle 3"/>
          <p:cNvSpPr>
            <a:spLocks noGrp="1" noChangeArrowheads="1"/>
          </p:cNvSpPr>
          <p:nvPr>
            <p:ph type="body" idx="1"/>
          </p:nvPr>
        </p:nvSpPr>
        <p:spPr bwMode="auto">
          <a:xfrm>
            <a:off x="508000" y="1828800"/>
            <a:ext cx="8128000"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4"/>
            <a:endParaRPr lang="de-DE" dirty="0"/>
          </a:p>
        </p:txBody>
      </p:sp>
      <p:sp>
        <p:nvSpPr>
          <p:cNvPr id="1028" name="Rectangle 4"/>
          <p:cNvSpPr>
            <a:spLocks noGrp="1" noChangeArrowheads="1"/>
          </p:cNvSpPr>
          <p:nvPr>
            <p:ph type="dt" sz="half" idx="2"/>
          </p:nvPr>
        </p:nvSpPr>
        <p:spPr bwMode="auto">
          <a:xfrm>
            <a:off x="508000" y="6400800"/>
            <a:ext cx="1905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smtClean="0">
                <a:latin typeface="+mn-lt"/>
              </a:defRPr>
            </a:lvl1pPr>
          </a:lstStyle>
          <a:p>
            <a:pPr>
              <a:defRPr/>
            </a:pPr>
            <a:r>
              <a:rPr lang="de-DE"/>
              <a:t>20.01.2020</a:t>
            </a:r>
            <a:endParaRPr lang="de-DE" dirty="0"/>
          </a:p>
        </p:txBody>
      </p:sp>
      <p:sp>
        <p:nvSpPr>
          <p:cNvPr id="1029" name="Rectangle 5"/>
          <p:cNvSpPr>
            <a:spLocks noGrp="1" noChangeArrowheads="1"/>
          </p:cNvSpPr>
          <p:nvPr>
            <p:ph type="ftr" sz="quarter" idx="3"/>
          </p:nvPr>
        </p:nvSpPr>
        <p:spPr bwMode="auto">
          <a:xfrm>
            <a:off x="2590800" y="6400800"/>
            <a:ext cx="39624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smtClean="0">
                <a:latin typeface="+mn-lt"/>
              </a:defRPr>
            </a:lvl1pPr>
          </a:lstStyle>
          <a:p>
            <a:pPr>
              <a:defRPr/>
            </a:pPr>
            <a:r>
              <a:rPr lang="de-DE"/>
              <a:t>08 Regelungs- und Messtechnik (Bsp. Roboter)</a:t>
            </a:r>
            <a:endParaRPr lang="de-DE" dirty="0"/>
          </a:p>
        </p:txBody>
      </p:sp>
      <p:sp>
        <p:nvSpPr>
          <p:cNvPr id="1030" name="Rectangle 6"/>
          <p:cNvSpPr>
            <a:spLocks noGrp="1" noChangeArrowheads="1"/>
          </p:cNvSpPr>
          <p:nvPr>
            <p:ph type="sldNum" sz="quarter" idx="4"/>
          </p:nvPr>
        </p:nvSpPr>
        <p:spPr bwMode="auto">
          <a:xfrm>
            <a:off x="6731000" y="6400800"/>
            <a:ext cx="1905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smtClean="0">
                <a:latin typeface="+mn-lt"/>
              </a:defRPr>
            </a:lvl1pPr>
          </a:lstStyle>
          <a:p>
            <a:pPr>
              <a:defRPr/>
            </a:pPr>
            <a:fld id="{0B4565FD-04FE-4DEA-AE50-286EC4F93A6B}" type="slidenum">
              <a:rPr lang="de-DE" smtClean="0"/>
              <a:pPr>
                <a:defRPr/>
              </a:pPr>
              <a:t>‹Nr.›</a:t>
            </a:fld>
            <a:endParaRPr lang="de-DE"/>
          </a:p>
        </p:txBody>
      </p:sp>
      <p:sp>
        <p:nvSpPr>
          <p:cNvPr id="1044" name="Line 20"/>
          <p:cNvSpPr>
            <a:spLocks noChangeShapeType="1"/>
          </p:cNvSpPr>
          <p:nvPr/>
        </p:nvSpPr>
        <p:spPr bwMode="auto">
          <a:xfrm>
            <a:off x="0" y="685800"/>
            <a:ext cx="9144000" cy="0"/>
          </a:xfrm>
          <a:prstGeom prst="line">
            <a:avLst/>
          </a:prstGeom>
          <a:noFill/>
          <a:ln w="9525">
            <a:solidFill>
              <a:schemeClr val="tx1"/>
            </a:solidFill>
            <a:round/>
            <a:headEnd/>
            <a:tailEnd/>
          </a:ln>
          <a:effectLst/>
        </p:spPr>
        <p:txBody>
          <a:bodyPr/>
          <a:lstStyle/>
          <a:p>
            <a:pPr>
              <a:defRPr/>
            </a:pPr>
            <a:endParaRPr lang="en-US">
              <a:latin typeface="TUM Neue Helvetica 55 Regular" panose="020B0604020202020204" pitchFamily="34" charset="0"/>
            </a:endParaRPr>
          </a:p>
        </p:txBody>
      </p:sp>
      <p:sp>
        <p:nvSpPr>
          <p:cNvPr id="1042" name="Text Box 18"/>
          <p:cNvSpPr txBox="1">
            <a:spLocks noChangeArrowheads="1"/>
          </p:cNvSpPr>
          <p:nvPr/>
        </p:nvSpPr>
        <p:spPr bwMode="auto">
          <a:xfrm>
            <a:off x="6196619" y="479425"/>
            <a:ext cx="1874231" cy="230832"/>
          </a:xfrm>
          <a:prstGeom prst="rect">
            <a:avLst/>
          </a:prstGeom>
          <a:noFill/>
          <a:ln w="9525">
            <a:noFill/>
            <a:miter lim="800000"/>
            <a:headEnd/>
            <a:tailEnd/>
          </a:ln>
          <a:effectLst/>
        </p:spPr>
        <p:txBody>
          <a:bodyPr wrap="none">
            <a:spAutoFit/>
          </a:bodyPr>
          <a:lstStyle/>
          <a:p>
            <a:pPr>
              <a:defRPr/>
            </a:pPr>
            <a:r>
              <a:rPr lang="de-DE" sz="900">
                <a:solidFill>
                  <a:schemeClr val="bg2"/>
                </a:solidFill>
                <a:latin typeface="+mn-lt"/>
              </a:rPr>
              <a:t>Technische Universität München</a:t>
            </a:r>
          </a:p>
        </p:txBody>
      </p:sp>
      <p:sp>
        <p:nvSpPr>
          <p:cNvPr id="1046" name="Line 22"/>
          <p:cNvSpPr>
            <a:spLocks noChangeShapeType="1"/>
          </p:cNvSpPr>
          <p:nvPr/>
        </p:nvSpPr>
        <p:spPr bwMode="auto">
          <a:xfrm>
            <a:off x="0" y="685800"/>
            <a:ext cx="9144000" cy="0"/>
          </a:xfrm>
          <a:prstGeom prst="line">
            <a:avLst/>
          </a:prstGeom>
          <a:noFill/>
          <a:ln w="9525">
            <a:solidFill>
              <a:schemeClr val="bg2"/>
            </a:solidFill>
            <a:round/>
            <a:headEnd/>
            <a:tailEnd/>
          </a:ln>
          <a:effectLst/>
        </p:spPr>
        <p:txBody>
          <a:bodyPr/>
          <a:lstStyle/>
          <a:p>
            <a:pPr>
              <a:defRPr/>
            </a:pPr>
            <a:endParaRPr lang="en-US">
              <a:latin typeface="TUM Neue Helvetica 55 Regular" panose="020B0604020202020204" pitchFamily="34" charset="0"/>
            </a:endParaRPr>
          </a:p>
        </p:txBody>
      </p:sp>
      <p:sp>
        <p:nvSpPr>
          <p:cNvPr id="1047" name="Line 23"/>
          <p:cNvSpPr>
            <a:spLocks noChangeShapeType="1"/>
          </p:cNvSpPr>
          <p:nvPr/>
        </p:nvSpPr>
        <p:spPr bwMode="auto">
          <a:xfrm>
            <a:off x="0" y="6324600"/>
            <a:ext cx="9144000" cy="0"/>
          </a:xfrm>
          <a:prstGeom prst="line">
            <a:avLst/>
          </a:prstGeom>
          <a:noFill/>
          <a:ln w="9525">
            <a:solidFill>
              <a:schemeClr val="bg2"/>
            </a:solidFill>
            <a:round/>
            <a:headEnd/>
            <a:tailEnd/>
          </a:ln>
          <a:effectLst/>
        </p:spPr>
        <p:txBody>
          <a:bodyPr/>
          <a:lstStyle/>
          <a:p>
            <a:pPr>
              <a:defRPr/>
            </a:pPr>
            <a:endParaRPr lang="en-US">
              <a:latin typeface="TUM Neue Helvetica 55 Regular" panose="020B0604020202020204" pitchFamily="34" charset="0"/>
            </a:endParaRPr>
          </a:p>
        </p:txBody>
      </p:sp>
      <p:pic>
        <p:nvPicPr>
          <p:cNvPr id="1035" name="Picture 2" descr="C:\Users\Flopc\Desktop\ppt\TUMLogo_oZ_Vollfl_blau_RGB.emf"/>
          <p:cNvPicPr>
            <a:picLocks noChangeAspect="1" noChangeArrowheads="1"/>
          </p:cNvPicPr>
          <p:nvPr/>
        </p:nvPicPr>
        <p:blipFill>
          <a:blip r:embed="rId11" cstate="print"/>
          <a:srcRect/>
          <a:stretch>
            <a:fillRect/>
          </a:stretch>
        </p:blipFill>
        <p:spPr bwMode="auto">
          <a:xfrm>
            <a:off x="8035925" y="325438"/>
            <a:ext cx="606425" cy="3206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Lst>
  <p:hf sldNum="0" hdr="0" ftr="0"/>
  <p:txStyles>
    <p:title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p:titleStyle>
    <p:bodyStyle>
      <a:lvl1pPr marL="342900" indent="-342900" algn="l" rtl="0" eaLnBrk="1" fontAlgn="base" hangingPunct="1">
        <a:spcBef>
          <a:spcPct val="20000"/>
        </a:spcBef>
        <a:spcAft>
          <a:spcPct val="0"/>
        </a:spcAft>
        <a:buFont typeface="Wingdings" pitchFamily="2" charset="2"/>
        <a:buChar char="§"/>
        <a:defRPr sz="1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1600">
          <a:solidFill>
            <a:schemeClr val="tx1"/>
          </a:solidFill>
          <a:latin typeface="+mn-lt"/>
        </a:defRPr>
      </a:lvl2pPr>
      <a:lvl3pPr marL="1143000" indent="-228600" algn="l" rtl="0" eaLnBrk="1" fontAlgn="base" hangingPunct="1">
        <a:spcBef>
          <a:spcPct val="20000"/>
        </a:spcBef>
        <a:spcAft>
          <a:spcPct val="0"/>
        </a:spcAft>
        <a:buChar char="•"/>
        <a:defRPr sz="1400">
          <a:solidFill>
            <a:schemeClr val="tx1"/>
          </a:solidFill>
          <a:latin typeface="+mn-lt"/>
        </a:defRPr>
      </a:lvl3pPr>
      <a:lvl4pPr marL="1562100" indent="-228600" algn="l" rtl="0" eaLnBrk="1" fontAlgn="base" hangingPunct="1">
        <a:spcBef>
          <a:spcPct val="20000"/>
        </a:spcBef>
        <a:spcAft>
          <a:spcPct val="0"/>
        </a:spcAft>
        <a:buChar char="–"/>
        <a:defRPr sz="1200">
          <a:solidFill>
            <a:schemeClr val="tx1"/>
          </a:solidFill>
          <a:latin typeface="+mn-lt"/>
        </a:defRPr>
      </a:lvl4pPr>
      <a:lvl5pPr marL="1981200" indent="-228600" algn="l" rtl="0" eaLnBrk="1" fontAlgn="base" hangingPunct="1">
        <a:spcBef>
          <a:spcPct val="20000"/>
        </a:spcBef>
        <a:spcAft>
          <a:spcPct val="0"/>
        </a:spcAft>
        <a:buChar char="»"/>
        <a:defRPr sz="1200">
          <a:solidFill>
            <a:schemeClr val="tx1"/>
          </a:solidFill>
          <a:latin typeface="+mn-lt"/>
        </a:defRPr>
      </a:lvl5pPr>
      <a:lvl6pPr marL="2438400" indent="-228600" algn="l" rtl="0" eaLnBrk="1" fontAlgn="base" hangingPunct="1">
        <a:spcBef>
          <a:spcPct val="20000"/>
        </a:spcBef>
        <a:spcAft>
          <a:spcPct val="0"/>
        </a:spcAft>
        <a:buChar char="»"/>
        <a:defRPr sz="1400">
          <a:solidFill>
            <a:schemeClr val="tx1"/>
          </a:solidFill>
          <a:latin typeface="+mn-lt"/>
        </a:defRPr>
      </a:lvl6pPr>
      <a:lvl7pPr marL="2895600" indent="-228600" algn="l" rtl="0" eaLnBrk="1" fontAlgn="base" hangingPunct="1">
        <a:spcBef>
          <a:spcPct val="20000"/>
        </a:spcBef>
        <a:spcAft>
          <a:spcPct val="0"/>
        </a:spcAft>
        <a:buChar char="»"/>
        <a:defRPr sz="1400">
          <a:solidFill>
            <a:schemeClr val="tx1"/>
          </a:solidFill>
          <a:latin typeface="+mn-lt"/>
        </a:defRPr>
      </a:lvl7pPr>
      <a:lvl8pPr marL="3352800" indent="-228600" algn="l" rtl="0" eaLnBrk="1" fontAlgn="base" hangingPunct="1">
        <a:spcBef>
          <a:spcPct val="20000"/>
        </a:spcBef>
        <a:spcAft>
          <a:spcPct val="0"/>
        </a:spcAft>
        <a:buChar char="»"/>
        <a:defRPr sz="1400">
          <a:solidFill>
            <a:schemeClr val="tx1"/>
          </a:solidFill>
          <a:latin typeface="+mn-lt"/>
        </a:defRPr>
      </a:lvl8pPr>
      <a:lvl9pPr marL="3810000" indent="-228600" algn="l" rtl="0" eaLnBrk="1" fontAlgn="base" hangingPunct="1">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bit.ly/pid-contro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media" Target="../media/media2.mp4"/><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7.jpeg"/><Relationship Id="rId7"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9.jpe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2.emf"/><Relationship Id="rId5" Type="http://schemas.openxmlformats.org/officeDocument/2006/relationships/image" Target="../media/image11.jpeg"/><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1"/>
          <p:cNvSpPr>
            <a:spLocks noGrp="1" noChangeArrowheads="1"/>
          </p:cNvSpPr>
          <p:nvPr>
            <p:ph type="ctrTitle"/>
          </p:nvPr>
        </p:nvSpPr>
        <p:spPr>
          <a:xfrm>
            <a:off x="508000" y="1052736"/>
            <a:ext cx="8128000" cy="2071464"/>
          </a:xfrm>
        </p:spPr>
        <p:txBody>
          <a:bodyPr/>
          <a:lstStyle/>
          <a:p>
            <a:r>
              <a:rPr lang="de-DE" dirty="0">
                <a:solidFill>
                  <a:srgbClr val="333333"/>
                </a:solidFill>
                <a:latin typeface="+mj-lt"/>
              </a:rPr>
              <a:t>Auslegung, Herstellung und Prüfung medizinischer Implantate</a:t>
            </a:r>
            <a:endParaRPr lang="de-DE" dirty="0">
              <a:latin typeface="+mj-lt"/>
            </a:endParaRPr>
          </a:p>
        </p:txBody>
      </p:sp>
      <p:sp>
        <p:nvSpPr>
          <p:cNvPr id="13315" name="Rectangle 13"/>
          <p:cNvSpPr>
            <a:spLocks noGrp="1" noChangeArrowheads="1"/>
          </p:cNvSpPr>
          <p:nvPr>
            <p:ph type="subTitle" idx="1"/>
          </p:nvPr>
        </p:nvSpPr>
        <p:spPr>
          <a:xfrm>
            <a:off x="1403648" y="3212976"/>
            <a:ext cx="6400800" cy="2279104"/>
          </a:xfrm>
        </p:spPr>
        <p:txBody>
          <a:bodyPr/>
          <a:lstStyle/>
          <a:p>
            <a:endParaRPr lang="en-US" i="1" dirty="0">
              <a:solidFill>
                <a:srgbClr val="333333"/>
              </a:solidFill>
              <a:latin typeface="+mj-lt"/>
            </a:endParaRPr>
          </a:p>
          <a:p>
            <a:r>
              <a:rPr lang="en-US" i="1" dirty="0">
                <a:solidFill>
                  <a:srgbClr val="333333"/>
                </a:solidFill>
                <a:latin typeface="+mj-lt"/>
              </a:rPr>
              <a:t>11 </a:t>
            </a:r>
            <a:r>
              <a:rPr lang="en-US" i="1" dirty="0" err="1">
                <a:solidFill>
                  <a:srgbClr val="333333"/>
                </a:solidFill>
                <a:latin typeface="+mj-lt"/>
              </a:rPr>
              <a:t>Regelungs</a:t>
            </a:r>
            <a:r>
              <a:rPr lang="en-US" i="1" dirty="0">
                <a:solidFill>
                  <a:srgbClr val="333333"/>
                </a:solidFill>
                <a:latin typeface="+mj-lt"/>
              </a:rPr>
              <a:t>- und </a:t>
            </a:r>
            <a:r>
              <a:rPr lang="en-US" i="1" dirty="0" err="1">
                <a:solidFill>
                  <a:srgbClr val="333333"/>
                </a:solidFill>
                <a:latin typeface="+mj-lt"/>
              </a:rPr>
              <a:t>Messtechnik</a:t>
            </a:r>
            <a:r>
              <a:rPr lang="en-US" i="1" dirty="0">
                <a:solidFill>
                  <a:srgbClr val="333333"/>
                </a:solidFill>
                <a:latin typeface="+mj-lt"/>
              </a:rPr>
              <a:t> (</a:t>
            </a:r>
            <a:r>
              <a:rPr lang="en-US" i="1" dirty="0" err="1">
                <a:solidFill>
                  <a:srgbClr val="333333"/>
                </a:solidFill>
                <a:latin typeface="+mj-lt"/>
              </a:rPr>
              <a:t>Bsp</a:t>
            </a:r>
            <a:r>
              <a:rPr lang="en-US" i="1" dirty="0">
                <a:solidFill>
                  <a:srgbClr val="333333"/>
                </a:solidFill>
                <a:latin typeface="+mj-lt"/>
              </a:rPr>
              <a:t>. </a:t>
            </a:r>
            <a:r>
              <a:rPr lang="en-US" i="1" dirty="0" err="1">
                <a:solidFill>
                  <a:srgbClr val="333333"/>
                </a:solidFill>
                <a:latin typeface="+mj-lt"/>
              </a:rPr>
              <a:t>Roboter</a:t>
            </a:r>
            <a:r>
              <a:rPr lang="en-US" i="1" dirty="0">
                <a:solidFill>
                  <a:srgbClr val="333333"/>
                </a:solidFill>
                <a:latin typeface="+mj-lt"/>
              </a:rPr>
              <a:t>)</a:t>
            </a:r>
          </a:p>
          <a:p>
            <a:endParaRPr lang="en-US" i="1" dirty="0">
              <a:solidFill>
                <a:srgbClr val="333333"/>
              </a:solidFill>
              <a:latin typeface="+mj-lt"/>
            </a:endParaRPr>
          </a:p>
          <a:p>
            <a:pPr>
              <a:defRPr/>
            </a:pPr>
            <a:r>
              <a:rPr lang="de-DE" sz="1600" dirty="0" err="1">
                <a:solidFill>
                  <a:srgbClr val="333333"/>
                </a:solidFill>
                <a:latin typeface="+mj-lt"/>
              </a:rPr>
              <a:t>M.Sc</a:t>
            </a:r>
            <a:r>
              <a:rPr lang="de-DE" sz="1600" dirty="0">
                <a:solidFill>
                  <a:srgbClr val="333333"/>
                </a:solidFill>
                <a:latin typeface="+mj-lt"/>
              </a:rPr>
              <a:t>. Nikolas Wilhelm, Prof. Dr. med. R. Burgkart</a:t>
            </a:r>
          </a:p>
          <a:p>
            <a:pPr>
              <a:defRPr/>
            </a:pPr>
            <a:r>
              <a:rPr lang="de-DE" sz="1600" dirty="0">
                <a:solidFill>
                  <a:srgbClr val="333333"/>
                </a:solidFill>
                <a:latin typeface="+mj-lt"/>
              </a:rPr>
              <a:t>Lehrstuhl für Orthopädie und Sportorthopädie</a:t>
            </a:r>
          </a:p>
          <a:p>
            <a:pPr>
              <a:defRPr/>
            </a:pPr>
            <a:endParaRPr lang="de-DE" sz="1600" dirty="0">
              <a:solidFill>
                <a:srgbClr val="333333"/>
              </a:solidFill>
              <a:latin typeface="+mj-lt"/>
            </a:endParaRPr>
          </a:p>
          <a:p>
            <a:pPr>
              <a:defRPr/>
            </a:pPr>
            <a:r>
              <a:rPr lang="de-DE" sz="1600" dirty="0">
                <a:solidFill>
                  <a:srgbClr val="333333"/>
                </a:solidFill>
                <a:latin typeface="+mj-lt"/>
              </a:rPr>
              <a:t>WS 2019/2020</a:t>
            </a:r>
          </a:p>
          <a:p>
            <a:pPr>
              <a:defRPr/>
            </a:pPr>
            <a:endParaRPr lang="de-DE" sz="1600" dirty="0">
              <a:solidFill>
                <a:srgbClr val="333333"/>
              </a:solidFill>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8000" y="1225551"/>
            <a:ext cx="3645546" cy="874182"/>
          </a:xfrm>
        </p:spPr>
        <p:txBody>
          <a:bodyPr/>
          <a:lstStyle/>
          <a:p>
            <a:r>
              <a:rPr lang="de-DE" dirty="0">
                <a:latin typeface="+mj-lt"/>
              </a:rPr>
              <a:t>Beispiel einer mechanischen Regelstrecke</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6" name="Inhaltsplatzhalter 5"/>
          <p:cNvSpPr>
            <a:spLocks noGrp="1"/>
          </p:cNvSpPr>
          <p:nvPr>
            <p:ph idx="13"/>
          </p:nvPr>
        </p:nvSpPr>
        <p:spPr/>
        <p:txBody>
          <a:bodyPr/>
          <a:lstStyle/>
          <a:p>
            <a:r>
              <a:rPr lang="de-DE" dirty="0">
                <a:latin typeface="+mj-lt"/>
              </a:rPr>
              <a:t>Grundlagen</a:t>
            </a:r>
          </a:p>
        </p:txBody>
      </p:sp>
      <p:grpSp>
        <p:nvGrpSpPr>
          <p:cNvPr id="28" name="Gruppieren 27"/>
          <p:cNvGrpSpPr/>
          <p:nvPr/>
        </p:nvGrpSpPr>
        <p:grpSpPr>
          <a:xfrm>
            <a:off x="790574" y="2303589"/>
            <a:ext cx="2670175" cy="1382753"/>
            <a:chOff x="501650" y="2165409"/>
            <a:chExt cx="3302000" cy="1709944"/>
          </a:xfrm>
        </p:grpSpPr>
        <p:pic>
          <p:nvPicPr>
            <p:cNvPr id="23" name="Grafik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650" y="2448983"/>
              <a:ext cx="3302000" cy="1426370"/>
            </a:xfrm>
            <a:prstGeom prst="rect">
              <a:avLst/>
            </a:prstGeom>
          </p:spPr>
        </p:pic>
        <p:sp>
          <p:nvSpPr>
            <p:cNvPr id="11" name="Textfeld 10"/>
            <p:cNvSpPr txBox="1"/>
            <p:nvPr/>
          </p:nvSpPr>
          <p:spPr>
            <a:xfrm>
              <a:off x="1644650" y="3112496"/>
              <a:ext cx="622300" cy="494785"/>
            </a:xfrm>
            <a:prstGeom prst="rect">
              <a:avLst/>
            </a:prstGeom>
            <a:noFill/>
          </p:spPr>
          <p:txBody>
            <a:bodyPr wrap="square" rtlCol="0">
              <a:spAutoFit/>
            </a:bodyPr>
            <a:lstStyle/>
            <a:p>
              <a:pPr algn="ctr"/>
              <a:r>
                <a:rPr lang="de-DE" dirty="0">
                  <a:latin typeface="+mj-lt"/>
                </a:rPr>
                <a:t>m</a:t>
              </a:r>
            </a:p>
          </p:txBody>
        </p:sp>
        <p:sp>
          <p:nvSpPr>
            <p:cNvPr id="12" name="Textfeld 11"/>
            <p:cNvSpPr txBox="1"/>
            <p:nvPr/>
          </p:nvSpPr>
          <p:spPr>
            <a:xfrm>
              <a:off x="2667000" y="2412612"/>
              <a:ext cx="622300" cy="494785"/>
            </a:xfrm>
            <a:prstGeom prst="rect">
              <a:avLst/>
            </a:prstGeom>
            <a:noFill/>
          </p:spPr>
          <p:txBody>
            <a:bodyPr wrap="square" rtlCol="0">
              <a:spAutoFit/>
            </a:bodyPr>
            <a:lstStyle/>
            <a:p>
              <a:pPr algn="ctr"/>
              <a:r>
                <a:rPr lang="de-DE" dirty="0">
                  <a:latin typeface="+mj-lt"/>
                </a:rPr>
                <a:t>c</a:t>
              </a:r>
            </a:p>
          </p:txBody>
        </p:sp>
        <p:sp>
          <p:nvSpPr>
            <p:cNvPr id="13" name="Textfeld 12"/>
            <p:cNvSpPr txBox="1"/>
            <p:nvPr/>
          </p:nvSpPr>
          <p:spPr>
            <a:xfrm>
              <a:off x="2402331" y="3172546"/>
              <a:ext cx="622300" cy="494785"/>
            </a:xfrm>
            <a:prstGeom prst="rect">
              <a:avLst/>
            </a:prstGeom>
            <a:noFill/>
          </p:spPr>
          <p:txBody>
            <a:bodyPr wrap="square" rtlCol="0">
              <a:spAutoFit/>
            </a:bodyPr>
            <a:lstStyle/>
            <a:p>
              <a:pPr algn="ctr"/>
              <a:r>
                <a:rPr lang="de-DE" dirty="0">
                  <a:latin typeface="+mj-lt"/>
                </a:rPr>
                <a:t>d</a:t>
              </a:r>
            </a:p>
          </p:txBody>
        </p:sp>
        <p:sp>
          <p:nvSpPr>
            <p:cNvPr id="24" name="Textfeld 23"/>
            <p:cNvSpPr txBox="1"/>
            <p:nvPr/>
          </p:nvSpPr>
          <p:spPr>
            <a:xfrm>
              <a:off x="1273175" y="2165409"/>
              <a:ext cx="622300" cy="494785"/>
            </a:xfrm>
            <a:prstGeom prst="rect">
              <a:avLst/>
            </a:prstGeom>
            <a:noFill/>
          </p:spPr>
          <p:txBody>
            <a:bodyPr wrap="square" rtlCol="0">
              <a:spAutoFit/>
            </a:bodyPr>
            <a:lstStyle/>
            <a:p>
              <a:pPr algn="ctr"/>
              <a:r>
                <a:rPr lang="de-DE" dirty="0">
                  <a:latin typeface="+mj-lt"/>
                </a:rPr>
                <a:t>x</a:t>
              </a:r>
            </a:p>
          </p:txBody>
        </p:sp>
        <p:sp>
          <p:nvSpPr>
            <p:cNvPr id="25" name="Textfeld 24"/>
            <p:cNvSpPr txBox="1"/>
            <p:nvPr/>
          </p:nvSpPr>
          <p:spPr>
            <a:xfrm>
              <a:off x="511174" y="2887174"/>
              <a:ext cx="622300" cy="494785"/>
            </a:xfrm>
            <a:prstGeom prst="rect">
              <a:avLst/>
            </a:prstGeom>
            <a:noFill/>
          </p:spPr>
          <p:txBody>
            <a:bodyPr wrap="square" rtlCol="0">
              <a:spAutoFit/>
            </a:bodyPr>
            <a:lstStyle/>
            <a:p>
              <a:pPr algn="ctr"/>
              <a:r>
                <a:rPr lang="de-DE" dirty="0">
                  <a:latin typeface="+mj-lt"/>
                </a:rPr>
                <a:t>F</a:t>
              </a:r>
            </a:p>
          </p:txBody>
        </p:sp>
      </p:grpSp>
      <mc:AlternateContent xmlns:mc="http://schemas.openxmlformats.org/markup-compatibility/2006" xmlns:a14="http://schemas.microsoft.com/office/drawing/2010/main">
        <mc:Choice Requires="a14">
          <p:sp>
            <p:nvSpPr>
              <p:cNvPr id="29" name="Textfeld 28"/>
              <p:cNvSpPr txBox="1"/>
              <p:nvPr/>
            </p:nvSpPr>
            <p:spPr>
              <a:xfrm>
                <a:off x="631825" y="3929877"/>
                <a:ext cx="3463925" cy="707886"/>
              </a:xfrm>
              <a:prstGeom prst="rect">
                <a:avLst/>
              </a:prstGeom>
              <a:noFill/>
            </p:spPr>
            <p:txBody>
              <a:bodyPr wrap="square" rtlCol="0">
                <a:spAutoFit/>
              </a:bodyPr>
              <a:lstStyle/>
              <a:p>
                <a:pPr algn="l"/>
                <a:r>
                  <a:rPr lang="de-DE" b="0" dirty="0">
                    <a:latin typeface="+mj-lt"/>
                  </a:rPr>
                  <a:t>Differentialgleichung:</a:t>
                </a:r>
              </a:p>
              <a:p>
                <a:pPr algn="l"/>
                <a14:m>
                  <m:oMathPara xmlns:m="http://schemas.openxmlformats.org/officeDocument/2006/math">
                    <m:oMathParaPr>
                      <m:jc m:val="center"/>
                    </m:oMathParaPr>
                    <m:oMath xmlns:m="http://schemas.openxmlformats.org/officeDocument/2006/math">
                      <m:r>
                        <a:rPr lang="de-DE" b="0" i="1" smtClean="0">
                          <a:latin typeface="Cambria Math" panose="02040503050406030204" pitchFamily="18" charset="0"/>
                        </a:rPr>
                        <m:t>𝑚</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𝑥</m:t>
                          </m:r>
                        </m:e>
                      </m:acc>
                      <m:r>
                        <a:rPr lang="de-DE" b="0" i="1" smtClean="0">
                          <a:latin typeface="Cambria Math" panose="02040503050406030204" pitchFamily="18" charset="0"/>
                        </a:rPr>
                        <m:t>+</m:t>
                      </m:r>
                      <m:r>
                        <a:rPr lang="de-DE" b="0" i="1" smtClean="0">
                          <a:latin typeface="Cambria Math" panose="02040503050406030204" pitchFamily="18" charset="0"/>
                        </a:rPr>
                        <m:t>𝑑</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𝑥</m:t>
                          </m:r>
                        </m:e>
                      </m:acc>
                      <m:r>
                        <a:rPr lang="de-DE" b="0" i="1" smtClean="0">
                          <a:latin typeface="Cambria Math" panose="02040503050406030204" pitchFamily="18" charset="0"/>
                        </a:rPr>
                        <m:t>+</m:t>
                      </m:r>
                      <m:r>
                        <a:rPr lang="de-DE" b="0" i="1" smtClean="0">
                          <a:latin typeface="Cambria Math" panose="02040503050406030204" pitchFamily="18" charset="0"/>
                        </a:rPr>
                        <m:t>𝑐𝑥</m:t>
                      </m:r>
                      <m:r>
                        <a:rPr lang="de-DE" b="0" i="1" smtClean="0">
                          <a:latin typeface="Cambria Math" panose="02040503050406030204" pitchFamily="18" charset="0"/>
                        </a:rPr>
                        <m:t>=</m:t>
                      </m:r>
                      <m:r>
                        <a:rPr lang="de-DE" b="0" i="1" smtClean="0">
                          <a:latin typeface="Cambria Math" panose="02040503050406030204" pitchFamily="18" charset="0"/>
                        </a:rPr>
                        <m:t>𝐹</m:t>
                      </m:r>
                    </m:oMath>
                  </m:oMathPara>
                </a14:m>
                <a:endParaRPr lang="de-DE" dirty="0">
                  <a:latin typeface="+mj-lt"/>
                </a:endParaRPr>
              </a:p>
            </p:txBody>
          </p:sp>
        </mc:Choice>
        <mc:Fallback xmlns="">
          <p:sp>
            <p:nvSpPr>
              <p:cNvPr id="29" name="Textfeld 28"/>
              <p:cNvSpPr txBox="1">
                <a:spLocks noRot="1" noChangeAspect="1" noMove="1" noResize="1" noEditPoints="1" noAdjustHandles="1" noChangeArrowheads="1" noChangeShapeType="1" noTextEdit="1"/>
              </p:cNvSpPr>
              <p:nvPr/>
            </p:nvSpPr>
            <p:spPr>
              <a:xfrm>
                <a:off x="631825" y="3929877"/>
                <a:ext cx="3463925" cy="707886"/>
              </a:xfrm>
              <a:prstGeom prst="rect">
                <a:avLst/>
              </a:prstGeom>
              <a:blipFill>
                <a:blip r:embed="rId3"/>
                <a:stretch>
                  <a:fillRect l="-1937" t="-4310"/>
                </a:stretch>
              </a:blipFill>
            </p:spPr>
            <p:txBody>
              <a:bodyPr/>
              <a:lstStyle/>
              <a:p>
                <a:r>
                  <a:rPr lang="de-DE">
                    <a:noFill/>
                  </a:rPr>
                  <a:t> </a:t>
                </a:r>
              </a:p>
            </p:txBody>
          </p:sp>
        </mc:Fallback>
      </mc:AlternateContent>
      <p:grpSp>
        <p:nvGrpSpPr>
          <p:cNvPr id="36" name="Gruppieren 35"/>
          <p:cNvGrpSpPr/>
          <p:nvPr/>
        </p:nvGrpSpPr>
        <p:grpSpPr>
          <a:xfrm>
            <a:off x="6115050" y="2525770"/>
            <a:ext cx="1593850" cy="2988573"/>
            <a:chOff x="5835650" y="2091691"/>
            <a:chExt cx="2038350" cy="3822040"/>
          </a:xfrm>
        </p:grpSpPr>
        <p:pic>
          <p:nvPicPr>
            <p:cNvPr id="31" name="Grafik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5650" y="2099733"/>
              <a:ext cx="1727200" cy="3813998"/>
            </a:xfrm>
            <a:prstGeom prst="rect">
              <a:avLst/>
            </a:prstGeom>
          </p:spPr>
        </p:pic>
        <p:sp>
          <p:nvSpPr>
            <p:cNvPr id="32" name="Textfeld 31"/>
            <p:cNvSpPr txBox="1"/>
            <p:nvPr/>
          </p:nvSpPr>
          <p:spPr>
            <a:xfrm>
              <a:off x="7251700" y="2120032"/>
              <a:ext cx="622300" cy="511695"/>
            </a:xfrm>
            <a:prstGeom prst="rect">
              <a:avLst/>
            </a:prstGeom>
            <a:noFill/>
          </p:spPr>
          <p:txBody>
            <a:bodyPr wrap="square" rtlCol="0">
              <a:spAutoFit/>
            </a:bodyPr>
            <a:lstStyle/>
            <a:p>
              <a:pPr algn="ctr"/>
              <a:r>
                <a:rPr lang="de-DE" dirty="0">
                  <a:latin typeface="+mj-lt"/>
                </a:rPr>
                <a:t>x</a:t>
              </a:r>
            </a:p>
          </p:txBody>
        </p:sp>
        <p:sp>
          <p:nvSpPr>
            <p:cNvPr id="33" name="Textfeld 32"/>
            <p:cNvSpPr txBox="1"/>
            <p:nvPr/>
          </p:nvSpPr>
          <p:spPr>
            <a:xfrm>
              <a:off x="5899149" y="4945470"/>
              <a:ext cx="1212851" cy="511695"/>
            </a:xfrm>
            <a:prstGeom prst="rect">
              <a:avLst/>
            </a:prstGeom>
            <a:noFill/>
          </p:spPr>
          <p:txBody>
            <a:bodyPr wrap="square" rtlCol="0">
              <a:spAutoFit/>
            </a:bodyPr>
            <a:lstStyle/>
            <a:p>
              <a:pPr algn="ctr"/>
              <a:r>
                <a:rPr lang="de-DE" dirty="0">
                  <a:latin typeface="+mj-lt"/>
                </a:rPr>
                <a:t>Probe</a:t>
              </a:r>
            </a:p>
          </p:txBody>
        </p:sp>
        <p:sp>
          <p:nvSpPr>
            <p:cNvPr id="34" name="Textfeld 33"/>
            <p:cNvSpPr txBox="1"/>
            <p:nvPr/>
          </p:nvSpPr>
          <p:spPr>
            <a:xfrm rot="16200000">
              <a:off x="5637152" y="2697889"/>
              <a:ext cx="1724089" cy="511694"/>
            </a:xfrm>
            <a:prstGeom prst="rect">
              <a:avLst/>
            </a:prstGeom>
            <a:noFill/>
          </p:spPr>
          <p:txBody>
            <a:bodyPr wrap="square" rtlCol="0">
              <a:spAutoFit/>
            </a:bodyPr>
            <a:lstStyle/>
            <a:p>
              <a:pPr algn="ctr"/>
              <a:r>
                <a:rPr lang="de-DE" dirty="0" err="1">
                  <a:latin typeface="+mj-lt"/>
                </a:rPr>
                <a:t>Indentor</a:t>
              </a:r>
              <a:endParaRPr lang="de-DE" dirty="0">
                <a:latin typeface="+mj-lt"/>
              </a:endParaRPr>
            </a:p>
          </p:txBody>
        </p:sp>
      </p:grpSp>
      <p:sp>
        <p:nvSpPr>
          <p:cNvPr id="35" name="Titel 1"/>
          <p:cNvSpPr txBox="1">
            <a:spLocks/>
          </p:cNvSpPr>
          <p:nvPr/>
        </p:nvSpPr>
        <p:spPr bwMode="auto">
          <a:xfrm>
            <a:off x="5300420" y="1219263"/>
            <a:ext cx="3076414" cy="8741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TUM Neue Helvetica 55 Regular" panose="020B0604020202020204" pitchFamily="34" charset="0"/>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kern="0" dirty="0">
                <a:latin typeface="+mj-lt"/>
              </a:rPr>
              <a:t>Beispiel einer biomechanischen Regelstrecke</a:t>
            </a:r>
          </a:p>
        </p:txBody>
      </p:sp>
    </p:spTree>
    <p:extLst>
      <p:ext uri="{BB962C8B-B14F-4D97-AF65-F5344CB8AC3E}">
        <p14:creationId xmlns:p14="http://schemas.microsoft.com/office/powerpoint/2010/main" val="43504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Programmierung</a:t>
            </a:r>
          </a:p>
        </p:txBody>
      </p:sp>
      <p:sp>
        <p:nvSpPr>
          <p:cNvPr id="4" name="Inhaltsplatzhalter 3"/>
          <p:cNvSpPr>
            <a:spLocks noGrp="1"/>
          </p:cNvSpPr>
          <p:nvPr>
            <p:ph idx="1"/>
          </p:nvPr>
        </p:nvSpPr>
        <p:spPr/>
        <p:txBody>
          <a:bodyPr/>
          <a:lstStyle/>
          <a:p>
            <a:pPr marL="0" indent="0">
              <a:buNone/>
            </a:pPr>
            <a:r>
              <a:rPr lang="de-DE" dirty="0">
                <a:latin typeface="+mj-lt"/>
              </a:rPr>
              <a:t>Verfügbar unter:</a:t>
            </a:r>
          </a:p>
          <a:p>
            <a:pPr marL="0" indent="0" algn="ctr">
              <a:buNone/>
            </a:pPr>
            <a:r>
              <a:rPr lang="de-DE" sz="4400" dirty="0">
                <a:latin typeface="+mj-lt"/>
                <a:hlinkClick r:id="rId2">
                  <a:extLst>
                    <a:ext uri="{A12FA001-AC4F-418D-AE19-62706E023703}">
                      <ahyp:hlinkClr xmlns:ahyp="http://schemas.microsoft.com/office/drawing/2018/hyperlinkcolor" val="tx"/>
                    </a:ext>
                  </a:extLst>
                </a:hlinkClick>
              </a:rPr>
              <a:t>http://bit.ly/pid-control</a:t>
            </a:r>
            <a:endParaRPr lang="de-DE" sz="4400" dirty="0">
              <a:latin typeface="+mj-lt"/>
            </a:endParaRPr>
          </a:p>
          <a:p>
            <a:pPr marL="0" indent="0" algn="ctr">
              <a:buNone/>
            </a:pPr>
            <a:endParaRPr lang="de-DE" dirty="0">
              <a:latin typeface="+mj-lt"/>
            </a:endParaRPr>
          </a:p>
        </p:txBody>
      </p:sp>
      <p:sp>
        <p:nvSpPr>
          <p:cNvPr id="5" name="Inhaltsplatzhalter 4"/>
          <p:cNvSpPr>
            <a:spLocks noGrp="1"/>
          </p:cNvSpPr>
          <p:nvPr>
            <p:ph idx="13"/>
          </p:nvPr>
        </p:nvSpPr>
        <p:spPr/>
        <p:txBody>
          <a:bodyPr/>
          <a:lstStyle/>
          <a:p>
            <a:r>
              <a:rPr lang="de-DE" dirty="0">
                <a:latin typeface="+mj-lt"/>
              </a:rPr>
              <a:t>Grundlagen</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pic>
        <p:nvPicPr>
          <p:cNvPr id="7" name="Picture 6" descr="A picture containing drawing&#10;&#10;Description automatically generated">
            <a:extLst>
              <a:ext uri="{FF2B5EF4-FFF2-40B4-BE49-F238E27FC236}">
                <a16:creationId xmlns:a16="http://schemas.microsoft.com/office/drawing/2014/main" id="{22B47FCB-C996-4E9D-B12A-98D2290B5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50" y="3314699"/>
            <a:ext cx="2857500" cy="2857500"/>
          </a:xfrm>
          <a:prstGeom prst="rect">
            <a:avLst/>
          </a:prstGeom>
        </p:spPr>
      </p:pic>
    </p:spTree>
    <p:extLst>
      <p:ext uri="{BB962C8B-B14F-4D97-AF65-F5344CB8AC3E}">
        <p14:creationId xmlns:p14="http://schemas.microsoft.com/office/powerpoint/2010/main" val="2344017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Regler</a:t>
            </a:r>
          </a:p>
        </p:txBody>
      </p:sp>
      <p:sp>
        <p:nvSpPr>
          <p:cNvPr id="3" name="Inhaltsplatzhalter 2"/>
          <p:cNvSpPr>
            <a:spLocks noGrp="1"/>
          </p:cNvSpPr>
          <p:nvPr>
            <p:ph idx="1"/>
          </p:nvPr>
        </p:nvSpPr>
        <p:spPr/>
        <p:txBody>
          <a:bodyPr/>
          <a:lstStyle/>
          <a:p>
            <a:pPr marL="0" indent="0">
              <a:buNone/>
            </a:pPr>
            <a:r>
              <a:rPr lang="de-DE" dirty="0">
                <a:latin typeface="+mj-lt"/>
              </a:rPr>
              <a:t>PID-Regler</a:t>
            </a:r>
          </a:p>
          <a:p>
            <a:endParaRPr lang="de-DE" dirty="0">
              <a:latin typeface="+mj-lt"/>
            </a:endParaRPr>
          </a:p>
        </p:txBody>
      </p:sp>
      <p:sp>
        <p:nvSpPr>
          <p:cNvPr id="28" name="Datumsplatzhalter 27"/>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4" name="Inhaltsplatzhalter 3"/>
          <p:cNvSpPr>
            <a:spLocks noGrp="1"/>
          </p:cNvSpPr>
          <p:nvPr>
            <p:ph idx="13"/>
          </p:nvPr>
        </p:nvSpPr>
        <p:spPr/>
        <p:txBody>
          <a:bodyPr/>
          <a:lstStyle/>
          <a:p>
            <a:r>
              <a:rPr lang="de-DE" dirty="0">
                <a:latin typeface="+mj-lt"/>
              </a:rPr>
              <a:t>Grundlagen</a:t>
            </a:r>
          </a:p>
        </p:txBody>
      </p:sp>
      <p:grpSp>
        <p:nvGrpSpPr>
          <p:cNvPr id="125" name="Gruppieren 124"/>
          <p:cNvGrpSpPr/>
          <p:nvPr/>
        </p:nvGrpSpPr>
        <p:grpSpPr>
          <a:xfrm>
            <a:off x="1232768" y="2623331"/>
            <a:ext cx="6678463" cy="2678138"/>
            <a:chOff x="783247" y="2397546"/>
            <a:chExt cx="6678463" cy="2678138"/>
          </a:xfrm>
        </p:grpSpPr>
        <p:sp>
          <p:nvSpPr>
            <p:cNvPr id="19" name="Ellipse 14"/>
            <p:cNvSpPr>
              <a:spLocks noChangeArrowheads="1"/>
            </p:cNvSpPr>
            <p:nvPr/>
          </p:nvSpPr>
          <p:spPr bwMode="auto">
            <a:xfrm>
              <a:off x="5696802" y="3813824"/>
              <a:ext cx="168810" cy="169378"/>
            </a:xfrm>
            <a:prstGeom prst="ellipse">
              <a:avLst/>
            </a:prstGeom>
            <a:noFill/>
            <a:ln w="9525" algn="ctr">
              <a:solidFill>
                <a:schemeClr val="tx1"/>
              </a:solidFill>
              <a:round/>
              <a:headEnd/>
              <a:tailEnd/>
            </a:ln>
          </p:spPr>
          <p:txBody>
            <a:bodyPr/>
            <a:lstStyle/>
            <a:p>
              <a:endParaRPr lang="de-DE">
                <a:latin typeface="+mj-lt"/>
              </a:endParaRPr>
            </a:p>
          </p:txBody>
        </p:sp>
        <p:sp>
          <p:nvSpPr>
            <p:cNvPr id="41" name="Textfeld 40"/>
            <p:cNvSpPr txBox="1"/>
            <p:nvPr/>
          </p:nvSpPr>
          <p:spPr>
            <a:xfrm>
              <a:off x="4355576" y="3344865"/>
              <a:ext cx="1260910" cy="307777"/>
            </a:xfrm>
            <a:prstGeom prst="rect">
              <a:avLst/>
            </a:prstGeom>
            <a:noFill/>
          </p:spPr>
          <p:txBody>
            <a:bodyPr wrap="square" rtlCol="0">
              <a:spAutoFit/>
            </a:bodyPr>
            <a:lstStyle/>
            <a:p>
              <a:pPr algn="ctr"/>
              <a:r>
                <a:rPr lang="de-DE" sz="1400" dirty="0">
                  <a:latin typeface="+mj-lt"/>
                </a:rPr>
                <a:t>Integral</a:t>
              </a:r>
            </a:p>
          </p:txBody>
        </p:sp>
        <p:sp>
          <p:nvSpPr>
            <p:cNvPr id="42" name="Textfeld 41"/>
            <p:cNvSpPr txBox="1"/>
            <p:nvPr/>
          </p:nvSpPr>
          <p:spPr>
            <a:xfrm>
              <a:off x="4049952" y="4257284"/>
              <a:ext cx="1872158" cy="307777"/>
            </a:xfrm>
            <a:prstGeom prst="rect">
              <a:avLst/>
            </a:prstGeom>
            <a:noFill/>
          </p:spPr>
          <p:txBody>
            <a:bodyPr wrap="square" rtlCol="0">
              <a:spAutoFit/>
            </a:bodyPr>
            <a:lstStyle/>
            <a:p>
              <a:pPr algn="ctr"/>
              <a:r>
                <a:rPr lang="de-DE" sz="1400" dirty="0">
                  <a:latin typeface="+mj-lt"/>
                </a:rPr>
                <a:t>Ableitung</a:t>
              </a:r>
            </a:p>
          </p:txBody>
        </p:sp>
        <p:sp>
          <p:nvSpPr>
            <p:cNvPr id="46" name="Rechteck 7"/>
            <p:cNvSpPr>
              <a:spLocks noChangeArrowheads="1"/>
            </p:cNvSpPr>
            <p:nvPr/>
          </p:nvSpPr>
          <p:spPr bwMode="auto">
            <a:xfrm>
              <a:off x="3417729" y="2721341"/>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P</a:t>
              </a:r>
            </a:p>
          </p:txBody>
        </p:sp>
        <p:cxnSp>
          <p:nvCxnSpPr>
            <p:cNvPr id="49" name="Gerade Verbindung mit Pfeil 19"/>
            <p:cNvCxnSpPr>
              <a:cxnSpLocks noChangeShapeType="1"/>
              <a:stCxn id="73" idx="3"/>
              <a:endCxn id="75" idx="1"/>
            </p:cNvCxnSpPr>
            <p:nvPr/>
          </p:nvCxnSpPr>
          <p:spPr bwMode="auto">
            <a:xfrm>
              <a:off x="3851728" y="3898513"/>
              <a:ext cx="909753" cy="0"/>
            </a:xfrm>
            <a:prstGeom prst="straightConnector1">
              <a:avLst/>
            </a:prstGeom>
            <a:noFill/>
            <a:ln w="19050" algn="ctr">
              <a:solidFill>
                <a:schemeClr val="tx1"/>
              </a:solidFill>
              <a:round/>
              <a:headEnd type="none" w="med" len="med"/>
              <a:tailEnd type="triangle" w="med" len="med"/>
            </a:ln>
          </p:spPr>
        </p:cxnSp>
        <p:sp>
          <p:nvSpPr>
            <p:cNvPr id="73" name="Rechteck 7"/>
            <p:cNvSpPr>
              <a:spLocks noChangeArrowheads="1"/>
            </p:cNvSpPr>
            <p:nvPr/>
          </p:nvSpPr>
          <p:spPr bwMode="auto">
            <a:xfrm>
              <a:off x="3402628" y="3652642"/>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I</a:t>
              </a:r>
            </a:p>
          </p:txBody>
        </p:sp>
        <p:sp>
          <p:nvSpPr>
            <p:cNvPr id="74" name="Rechteck 7"/>
            <p:cNvSpPr>
              <a:spLocks noChangeArrowheads="1"/>
            </p:cNvSpPr>
            <p:nvPr/>
          </p:nvSpPr>
          <p:spPr bwMode="auto">
            <a:xfrm>
              <a:off x="3386405" y="4583942"/>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D</a:t>
              </a:r>
            </a:p>
          </p:txBody>
        </p:sp>
        <mc:AlternateContent xmlns:mc="http://schemas.openxmlformats.org/markup-compatibility/2006" xmlns:a14="http://schemas.microsoft.com/office/drawing/2010/main">
          <mc:Choice Requires="a14">
            <p:sp>
              <p:nvSpPr>
                <p:cNvPr id="75" name="Rechteck 7"/>
                <p:cNvSpPr>
                  <a:spLocks noChangeArrowheads="1"/>
                </p:cNvSpPr>
                <p:nvPr/>
              </p:nvSpPr>
              <p:spPr bwMode="auto">
                <a:xfrm>
                  <a:off x="4761481" y="3652642"/>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14:m>
                    <m:oMathPara xmlns:m="http://schemas.openxmlformats.org/officeDocument/2006/math">
                      <m:oMathParaPr>
                        <m:jc m:val="centerGroup"/>
                      </m:oMathParaPr>
                      <m:oMath xmlns:m="http://schemas.openxmlformats.org/officeDocument/2006/math">
                        <m:nary>
                          <m:naryPr>
                            <m:limLoc m:val="undOvr"/>
                            <m:subHide m:val="on"/>
                            <m:supHide m:val="on"/>
                            <m:ctrlPr>
                              <a:rPr lang="de-DE" sz="1400" b="0" i="1" smtClean="0">
                                <a:latin typeface="Cambria Math" panose="02040503050406030204" pitchFamily="18" charset="0"/>
                              </a:rPr>
                            </m:ctrlPr>
                          </m:naryPr>
                          <m:sub/>
                          <m:sup/>
                          <m:e>
                            <m:r>
                              <a:rPr lang="de-DE" sz="1400" b="0" i="1" smtClean="0">
                                <a:latin typeface="Cambria Math" panose="02040503050406030204" pitchFamily="18" charset="0"/>
                              </a:rPr>
                              <m:t>𝑑𝑡</m:t>
                            </m:r>
                          </m:e>
                        </m:nary>
                      </m:oMath>
                    </m:oMathPara>
                  </a14:m>
                  <a:endParaRPr lang="de-DE" sz="1400" dirty="0">
                    <a:latin typeface="+mj-lt"/>
                  </a:endParaRPr>
                </a:p>
              </p:txBody>
            </p:sp>
          </mc:Choice>
          <mc:Fallback xmlns="">
            <p:sp>
              <p:nvSpPr>
                <p:cNvPr id="75" name="Rechteck 7"/>
                <p:cNvSpPr>
                  <a:spLocks noRot="1" noChangeAspect="1" noMove="1" noResize="1" noEditPoints="1" noAdjustHandles="1" noChangeArrowheads="1" noChangeShapeType="1" noTextEdit="1"/>
                </p:cNvSpPr>
                <p:nvPr/>
              </p:nvSpPr>
              <p:spPr bwMode="auto">
                <a:xfrm>
                  <a:off x="4761481" y="3652642"/>
                  <a:ext cx="449100" cy="491742"/>
                </a:xfrm>
                <a:prstGeom prst="rect">
                  <a:avLst/>
                </a:prstGeom>
                <a:blipFill>
                  <a:blip r:embed="rId3"/>
                  <a:stretch>
                    <a:fillRect/>
                  </a:stretch>
                </a:blipFill>
                <a:ln>
                  <a:headEnd/>
                  <a:tailEnd/>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6" name="Rechteck 7"/>
                <p:cNvSpPr>
                  <a:spLocks noChangeArrowheads="1"/>
                </p:cNvSpPr>
                <p:nvPr/>
              </p:nvSpPr>
              <p:spPr bwMode="auto">
                <a:xfrm>
                  <a:off x="4763973" y="4580551"/>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14:m>
                    <m:oMathPara xmlns:m="http://schemas.openxmlformats.org/officeDocument/2006/math">
                      <m:oMathParaPr>
                        <m:jc m:val="centerGroup"/>
                      </m:oMathParaPr>
                      <m:oMath xmlns:m="http://schemas.openxmlformats.org/officeDocument/2006/math">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𝑑</m:t>
                            </m:r>
                          </m:num>
                          <m:den>
                            <m:r>
                              <a:rPr lang="de-DE" sz="1400" b="0" i="1" smtClean="0">
                                <a:latin typeface="Cambria Math" panose="02040503050406030204" pitchFamily="18" charset="0"/>
                              </a:rPr>
                              <m:t>𝑑𝑡</m:t>
                            </m:r>
                          </m:den>
                        </m:f>
                      </m:oMath>
                    </m:oMathPara>
                  </a14:m>
                  <a:endParaRPr lang="de-DE" sz="1400" dirty="0">
                    <a:latin typeface="+mj-lt"/>
                  </a:endParaRPr>
                </a:p>
              </p:txBody>
            </p:sp>
          </mc:Choice>
          <mc:Fallback xmlns="">
            <p:sp>
              <p:nvSpPr>
                <p:cNvPr id="76" name="Rechteck 7"/>
                <p:cNvSpPr>
                  <a:spLocks noRot="1" noChangeAspect="1" noMove="1" noResize="1" noEditPoints="1" noAdjustHandles="1" noChangeArrowheads="1" noChangeShapeType="1" noTextEdit="1"/>
                </p:cNvSpPr>
                <p:nvPr/>
              </p:nvSpPr>
              <p:spPr bwMode="auto">
                <a:xfrm>
                  <a:off x="4763973" y="4580551"/>
                  <a:ext cx="449100" cy="491742"/>
                </a:xfrm>
                <a:prstGeom prst="rect">
                  <a:avLst/>
                </a:prstGeom>
                <a:blipFill rotWithShape="0">
                  <a:blip r:embed="rId4"/>
                  <a:stretch>
                    <a:fillRect/>
                  </a:stretch>
                </a:blipFill>
                <a:ln>
                  <a:headEnd/>
                  <a:tailEnd/>
                </a:ln>
              </p:spPr>
              <p:txBody>
                <a:bodyPr/>
                <a:lstStyle/>
                <a:p>
                  <a:r>
                    <a:rPr lang="de-DE">
                      <a:noFill/>
                    </a:rPr>
                    <a:t> </a:t>
                  </a:r>
                </a:p>
              </p:txBody>
            </p:sp>
          </mc:Fallback>
        </mc:AlternateContent>
        <p:cxnSp>
          <p:nvCxnSpPr>
            <p:cNvPr id="77" name="Gerade Verbindung mit Pfeil 23"/>
            <p:cNvCxnSpPr>
              <a:cxnSpLocks noChangeShapeType="1"/>
              <a:stCxn id="74" idx="3"/>
              <a:endCxn id="76" idx="1"/>
            </p:cNvCxnSpPr>
            <p:nvPr/>
          </p:nvCxnSpPr>
          <p:spPr bwMode="auto">
            <a:xfrm flipV="1">
              <a:off x="3835505" y="4826422"/>
              <a:ext cx="928468" cy="3391"/>
            </a:xfrm>
            <a:prstGeom prst="straightConnector1">
              <a:avLst/>
            </a:prstGeom>
            <a:noFill/>
            <a:ln w="19050" algn="ctr">
              <a:solidFill>
                <a:schemeClr val="tx1"/>
              </a:solidFill>
              <a:round/>
              <a:headEnd type="none" w="med" len="med"/>
              <a:tailEnd type="triangle" w="med" len="med"/>
            </a:ln>
          </p:spPr>
        </p:cxnSp>
        <p:cxnSp>
          <p:nvCxnSpPr>
            <p:cNvPr id="78" name="Gerade Verbindung mit Pfeil 19"/>
            <p:cNvCxnSpPr>
              <a:cxnSpLocks noChangeShapeType="1"/>
              <a:stCxn id="19" idx="6"/>
              <a:endCxn id="161" idx="1"/>
            </p:cNvCxnSpPr>
            <p:nvPr/>
          </p:nvCxnSpPr>
          <p:spPr bwMode="auto">
            <a:xfrm flipV="1">
              <a:off x="5865612" y="3898510"/>
              <a:ext cx="479351" cy="3"/>
            </a:xfrm>
            <a:prstGeom prst="straightConnector1">
              <a:avLst/>
            </a:prstGeom>
            <a:noFill/>
            <a:ln w="19050" algn="ctr">
              <a:solidFill>
                <a:schemeClr val="tx1"/>
              </a:solidFill>
              <a:round/>
              <a:headEnd type="none" w="med" len="med"/>
              <a:tailEnd type="triangle" w="med" len="med"/>
            </a:ln>
          </p:spPr>
        </p:cxnSp>
        <p:cxnSp>
          <p:nvCxnSpPr>
            <p:cNvPr id="85" name="Gerade Verbindung mit Pfeil 19"/>
            <p:cNvCxnSpPr>
              <a:cxnSpLocks noChangeShapeType="1"/>
              <a:stCxn id="160" idx="3"/>
              <a:endCxn id="73" idx="1"/>
            </p:cNvCxnSpPr>
            <p:nvPr/>
          </p:nvCxnSpPr>
          <p:spPr bwMode="auto">
            <a:xfrm>
              <a:off x="2470620" y="3898511"/>
              <a:ext cx="932008" cy="2"/>
            </a:xfrm>
            <a:prstGeom prst="straightConnector1">
              <a:avLst/>
            </a:prstGeom>
            <a:noFill/>
            <a:ln w="19050" algn="ctr">
              <a:solidFill>
                <a:schemeClr val="tx1"/>
              </a:solidFill>
              <a:round/>
              <a:headEnd type="none" w="med" len="med"/>
              <a:tailEnd type="triangle" w="med" len="med"/>
            </a:ln>
          </p:spPr>
        </p:cxnSp>
        <p:cxnSp>
          <p:nvCxnSpPr>
            <p:cNvPr id="87" name="Gerade Verbindung mit Pfeil 19"/>
            <p:cNvCxnSpPr>
              <a:cxnSpLocks noChangeShapeType="1"/>
              <a:stCxn id="75" idx="3"/>
              <a:endCxn id="19" idx="2"/>
            </p:cNvCxnSpPr>
            <p:nvPr/>
          </p:nvCxnSpPr>
          <p:spPr bwMode="auto">
            <a:xfrm>
              <a:off x="5210581" y="3898513"/>
              <a:ext cx="486221" cy="0"/>
            </a:xfrm>
            <a:prstGeom prst="straightConnector1">
              <a:avLst/>
            </a:prstGeom>
            <a:noFill/>
            <a:ln w="19050" algn="ctr">
              <a:solidFill>
                <a:schemeClr val="tx1"/>
              </a:solidFill>
              <a:round/>
              <a:headEnd type="none" w="med" len="med"/>
              <a:tailEnd type="triangle" w="med" len="med"/>
            </a:ln>
          </p:spPr>
        </p:cxnSp>
        <p:cxnSp>
          <p:nvCxnSpPr>
            <p:cNvPr id="91" name="Gewinkelte Verbindung 90"/>
            <p:cNvCxnSpPr>
              <a:stCxn id="46" idx="1"/>
              <a:endCxn id="74" idx="1"/>
            </p:cNvCxnSpPr>
            <p:nvPr/>
          </p:nvCxnSpPr>
          <p:spPr bwMode="auto">
            <a:xfrm rot="10800000" flipV="1">
              <a:off x="3386405" y="2967211"/>
              <a:ext cx="31324" cy="1862601"/>
            </a:xfrm>
            <a:prstGeom prst="bentConnector3">
              <a:avLst>
                <a:gd name="adj1" fmla="val 1776548"/>
              </a:avLst>
            </a:prstGeom>
            <a:solidFill>
              <a:schemeClr val="accent1"/>
            </a:solidFill>
            <a:ln w="19050" cap="flat" cmpd="sng" algn="ctr">
              <a:solidFill>
                <a:schemeClr val="tx1"/>
              </a:solidFill>
              <a:prstDash val="solid"/>
              <a:round/>
              <a:headEnd type="triangle"/>
              <a:tailEnd type="triangle"/>
            </a:ln>
            <a:effectLst/>
          </p:spPr>
        </p:cxnSp>
        <p:cxnSp>
          <p:nvCxnSpPr>
            <p:cNvPr id="1089" name="Gewinkelte Verbindung 1088"/>
            <p:cNvCxnSpPr>
              <a:stCxn id="46" idx="3"/>
              <a:endCxn id="19" idx="0"/>
            </p:cNvCxnSpPr>
            <p:nvPr/>
          </p:nvCxnSpPr>
          <p:spPr bwMode="auto">
            <a:xfrm>
              <a:off x="3866829" y="2967212"/>
              <a:ext cx="1914378" cy="846612"/>
            </a:xfrm>
            <a:prstGeom prst="bent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101" name="Gewinkelte Verbindung 100"/>
            <p:cNvCxnSpPr>
              <a:stCxn id="76" idx="3"/>
              <a:endCxn id="19" idx="4"/>
            </p:cNvCxnSpPr>
            <p:nvPr/>
          </p:nvCxnSpPr>
          <p:spPr bwMode="auto">
            <a:xfrm flipV="1">
              <a:off x="5213073" y="3983202"/>
              <a:ext cx="568134" cy="843220"/>
            </a:xfrm>
            <a:prstGeom prst="bentConnector2">
              <a:avLst/>
            </a:prstGeom>
            <a:solidFill>
              <a:schemeClr val="accent1"/>
            </a:solidFill>
            <a:ln w="19050" cap="flat" cmpd="sng" algn="ctr">
              <a:solidFill>
                <a:schemeClr val="tx1"/>
              </a:solidFill>
              <a:prstDash val="solid"/>
              <a:round/>
              <a:headEnd type="none" w="med" len="med"/>
              <a:tailEnd type="triangle"/>
            </a:ln>
            <a:effectLst/>
          </p:spPr>
        </p:cxnSp>
        <p:sp>
          <p:nvSpPr>
            <p:cNvPr id="157" name="Textfeld 156"/>
            <p:cNvSpPr txBox="1"/>
            <p:nvPr/>
          </p:nvSpPr>
          <p:spPr>
            <a:xfrm>
              <a:off x="2615168" y="2397546"/>
              <a:ext cx="1991574" cy="307777"/>
            </a:xfrm>
            <a:prstGeom prst="rect">
              <a:avLst/>
            </a:prstGeom>
            <a:noFill/>
          </p:spPr>
          <p:txBody>
            <a:bodyPr wrap="square" rtlCol="0">
              <a:spAutoFit/>
            </a:bodyPr>
            <a:lstStyle/>
            <a:p>
              <a:pPr algn="ctr"/>
              <a:r>
                <a:rPr lang="de-DE" sz="1400" dirty="0">
                  <a:latin typeface="+mj-lt"/>
                </a:rPr>
                <a:t>Proportionalanteil</a:t>
              </a:r>
            </a:p>
          </p:txBody>
        </p:sp>
        <p:sp>
          <p:nvSpPr>
            <p:cNvPr id="158" name="Textfeld 157"/>
            <p:cNvSpPr txBox="1"/>
            <p:nvPr/>
          </p:nvSpPr>
          <p:spPr>
            <a:xfrm>
              <a:off x="2615168" y="3342041"/>
              <a:ext cx="1991574" cy="307777"/>
            </a:xfrm>
            <a:prstGeom prst="rect">
              <a:avLst/>
            </a:prstGeom>
            <a:noFill/>
          </p:spPr>
          <p:txBody>
            <a:bodyPr wrap="square" rtlCol="0">
              <a:spAutoFit/>
            </a:bodyPr>
            <a:lstStyle/>
            <a:p>
              <a:pPr algn="ctr"/>
              <a:r>
                <a:rPr lang="de-DE" sz="1400" dirty="0">
                  <a:latin typeface="+mj-lt"/>
                </a:rPr>
                <a:t>Integrationsanteil</a:t>
              </a:r>
            </a:p>
          </p:txBody>
        </p:sp>
        <p:sp>
          <p:nvSpPr>
            <p:cNvPr id="159" name="Textfeld 158"/>
            <p:cNvSpPr txBox="1"/>
            <p:nvPr/>
          </p:nvSpPr>
          <p:spPr>
            <a:xfrm>
              <a:off x="2631391" y="4249255"/>
              <a:ext cx="1991574" cy="307777"/>
            </a:xfrm>
            <a:prstGeom prst="rect">
              <a:avLst/>
            </a:prstGeom>
            <a:noFill/>
          </p:spPr>
          <p:txBody>
            <a:bodyPr wrap="square" rtlCol="0">
              <a:spAutoFit/>
            </a:bodyPr>
            <a:lstStyle/>
            <a:p>
              <a:pPr algn="ctr"/>
              <a:r>
                <a:rPr lang="de-DE" sz="1400" dirty="0">
                  <a:latin typeface="+mj-lt"/>
                </a:rPr>
                <a:t>Differentialanteil</a:t>
              </a:r>
            </a:p>
          </p:txBody>
        </p:sp>
        <p:sp>
          <p:nvSpPr>
            <p:cNvPr id="160" name="Textfeld 159"/>
            <p:cNvSpPr txBox="1"/>
            <p:nvPr/>
          </p:nvSpPr>
          <p:spPr>
            <a:xfrm>
              <a:off x="783247" y="3744622"/>
              <a:ext cx="1687373" cy="307777"/>
            </a:xfrm>
            <a:prstGeom prst="rect">
              <a:avLst/>
            </a:prstGeom>
            <a:noFill/>
          </p:spPr>
          <p:txBody>
            <a:bodyPr wrap="square" rtlCol="0">
              <a:spAutoFit/>
            </a:bodyPr>
            <a:lstStyle/>
            <a:p>
              <a:pPr algn="ctr"/>
              <a:r>
                <a:rPr lang="de-DE" sz="1400" dirty="0">
                  <a:latin typeface="+mj-lt"/>
                </a:rPr>
                <a:t>Regeldifferenz</a:t>
              </a:r>
            </a:p>
          </p:txBody>
        </p:sp>
        <p:sp>
          <p:nvSpPr>
            <p:cNvPr id="161" name="Textfeld 160"/>
            <p:cNvSpPr txBox="1"/>
            <p:nvPr/>
          </p:nvSpPr>
          <p:spPr>
            <a:xfrm>
              <a:off x="6344963" y="3744621"/>
              <a:ext cx="1116747" cy="307777"/>
            </a:xfrm>
            <a:prstGeom prst="rect">
              <a:avLst/>
            </a:prstGeom>
            <a:noFill/>
          </p:spPr>
          <p:txBody>
            <a:bodyPr wrap="square" rtlCol="0">
              <a:spAutoFit/>
            </a:bodyPr>
            <a:lstStyle/>
            <a:p>
              <a:pPr algn="ctr"/>
              <a:r>
                <a:rPr lang="de-DE" sz="1400" dirty="0">
                  <a:latin typeface="+mj-lt"/>
                </a:rPr>
                <a:t>Stellgröße</a:t>
              </a:r>
            </a:p>
          </p:txBody>
        </p:sp>
      </p:grpSp>
    </p:spTree>
    <p:extLst>
      <p:ext uri="{BB962C8B-B14F-4D97-AF65-F5344CB8AC3E}">
        <p14:creationId xmlns:p14="http://schemas.microsoft.com/office/powerpoint/2010/main" val="1924538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Regelstrecke</a:t>
            </a:r>
          </a:p>
        </p:txBody>
      </p:sp>
      <p:sp>
        <p:nvSpPr>
          <p:cNvPr id="3" name="Inhaltsplatzhalter 2"/>
          <p:cNvSpPr>
            <a:spLocks noGrp="1"/>
          </p:cNvSpPr>
          <p:nvPr>
            <p:ph idx="1"/>
          </p:nvPr>
        </p:nvSpPr>
        <p:spPr>
          <a:xfrm>
            <a:off x="508000" y="2101554"/>
            <a:ext cx="8128000" cy="4072467"/>
          </a:xfrm>
        </p:spPr>
        <p:txBody>
          <a:bodyPr/>
          <a:lstStyle/>
          <a:p>
            <a:pPr marL="0" indent="0">
              <a:buNone/>
            </a:pPr>
            <a:r>
              <a:rPr lang="de-DE" dirty="0">
                <a:latin typeface="+mj-lt"/>
              </a:rPr>
              <a:t>Experimentelle Identifizierung anhand der Sprungantwort</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a:latin typeface="+mj-lt"/>
              </a:rPr>
              <a:t>Grundlagen</a:t>
            </a:r>
          </a:p>
        </p:txBody>
      </p:sp>
      <p:grpSp>
        <p:nvGrpSpPr>
          <p:cNvPr id="70" name="Gruppieren 69"/>
          <p:cNvGrpSpPr/>
          <p:nvPr/>
        </p:nvGrpSpPr>
        <p:grpSpPr>
          <a:xfrm>
            <a:off x="873444" y="2586954"/>
            <a:ext cx="7397112" cy="3580282"/>
            <a:chOff x="1260819" y="2736694"/>
            <a:chExt cx="5999074" cy="2763996"/>
          </a:xfrm>
        </p:grpSpPr>
        <p:cxnSp>
          <p:nvCxnSpPr>
            <p:cNvPr id="90" name="Gerade Verbindung 89"/>
            <p:cNvCxnSpPr/>
            <p:nvPr/>
          </p:nvCxnSpPr>
          <p:spPr bwMode="auto">
            <a:xfrm flipV="1">
              <a:off x="6012015" y="3102589"/>
              <a:ext cx="0" cy="6046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Gerade Verbindung mit Pfeil 7"/>
            <p:cNvCxnSpPr>
              <a:stCxn id="30" idx="0"/>
            </p:cNvCxnSpPr>
            <p:nvPr/>
          </p:nvCxnSpPr>
          <p:spPr bwMode="auto">
            <a:xfrm flipV="1">
              <a:off x="1848754" y="2885422"/>
              <a:ext cx="0" cy="2388220"/>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9" name="Gerade Verbindung mit Pfeil 8"/>
            <p:cNvCxnSpPr>
              <a:stCxn id="30" idx="0"/>
            </p:cNvCxnSpPr>
            <p:nvPr/>
          </p:nvCxnSpPr>
          <p:spPr bwMode="auto">
            <a:xfrm>
              <a:off x="1848754" y="5273642"/>
              <a:ext cx="4494896" cy="0"/>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sp>
          <p:nvSpPr>
            <p:cNvPr id="25" name="Textfeld 24"/>
            <p:cNvSpPr txBox="1"/>
            <p:nvPr/>
          </p:nvSpPr>
          <p:spPr>
            <a:xfrm>
              <a:off x="5960950" y="5217528"/>
              <a:ext cx="828092" cy="237605"/>
            </a:xfrm>
            <a:prstGeom prst="rect">
              <a:avLst/>
            </a:prstGeom>
            <a:noFill/>
          </p:spPr>
          <p:txBody>
            <a:bodyPr wrap="square" rtlCol="0">
              <a:spAutoFit/>
            </a:bodyPr>
            <a:lstStyle/>
            <a:p>
              <a:r>
                <a:rPr lang="de-DE" sz="1400" dirty="0">
                  <a:latin typeface="+mj-lt"/>
                </a:rPr>
                <a:t>Zeit</a:t>
              </a:r>
            </a:p>
          </p:txBody>
        </p:sp>
        <p:sp>
          <p:nvSpPr>
            <p:cNvPr id="26" name="Textfeld 25"/>
            <p:cNvSpPr txBox="1"/>
            <p:nvPr/>
          </p:nvSpPr>
          <p:spPr>
            <a:xfrm>
              <a:off x="1402386" y="2736694"/>
              <a:ext cx="470755" cy="237605"/>
            </a:xfrm>
            <a:prstGeom prst="rect">
              <a:avLst/>
            </a:prstGeom>
            <a:noFill/>
          </p:spPr>
          <p:txBody>
            <a:bodyPr wrap="square" rtlCol="0">
              <a:spAutoFit/>
            </a:bodyPr>
            <a:lstStyle/>
            <a:p>
              <a:r>
                <a:rPr lang="de-DE" sz="1400" dirty="0">
                  <a:latin typeface="+mj-lt"/>
                </a:rPr>
                <a:t>y</a:t>
              </a:r>
            </a:p>
          </p:txBody>
        </p:sp>
        <p:sp>
          <p:nvSpPr>
            <p:cNvPr id="30" name="Freihandform 29"/>
            <p:cNvSpPr/>
            <p:nvPr/>
          </p:nvSpPr>
          <p:spPr bwMode="auto">
            <a:xfrm>
              <a:off x="1848754" y="3190313"/>
              <a:ext cx="4572001" cy="2083329"/>
            </a:xfrm>
            <a:custGeom>
              <a:avLst/>
              <a:gdLst>
                <a:gd name="connsiteX0" fmla="*/ 0 w 5943600"/>
                <a:gd name="connsiteY0" fmla="*/ 3309937 h 3309937"/>
                <a:gd name="connsiteX1" fmla="*/ 581025 w 5943600"/>
                <a:gd name="connsiteY1" fmla="*/ 261937 h 3309937"/>
                <a:gd name="connsiteX2" fmla="*/ 1333500 w 5943600"/>
                <a:gd name="connsiteY2" fmla="*/ 1738312 h 3309937"/>
                <a:gd name="connsiteX3" fmla="*/ 1828800 w 5943600"/>
                <a:gd name="connsiteY3" fmla="*/ 623887 h 3309937"/>
                <a:gd name="connsiteX4" fmla="*/ 2114550 w 5943600"/>
                <a:gd name="connsiteY4" fmla="*/ 1443037 h 3309937"/>
                <a:gd name="connsiteX5" fmla="*/ 2438400 w 5943600"/>
                <a:gd name="connsiteY5" fmla="*/ 757237 h 3309937"/>
                <a:gd name="connsiteX6" fmla="*/ 2638425 w 5943600"/>
                <a:gd name="connsiteY6" fmla="*/ 1319212 h 3309937"/>
                <a:gd name="connsiteX7" fmla="*/ 2952750 w 5943600"/>
                <a:gd name="connsiteY7" fmla="*/ 862012 h 3309937"/>
                <a:gd name="connsiteX8" fmla="*/ 3200400 w 5943600"/>
                <a:gd name="connsiteY8" fmla="*/ 1176337 h 3309937"/>
                <a:gd name="connsiteX9" fmla="*/ 3381375 w 5943600"/>
                <a:gd name="connsiteY9" fmla="*/ 900112 h 3309937"/>
                <a:gd name="connsiteX10" fmla="*/ 3381375 w 5943600"/>
                <a:gd name="connsiteY10" fmla="*/ 900112 h 3309937"/>
                <a:gd name="connsiteX11" fmla="*/ 5943600 w 5943600"/>
                <a:gd name="connsiteY11" fmla="*/ 900112 h 3309937"/>
                <a:gd name="connsiteX12" fmla="*/ 5943600 w 5943600"/>
                <a:gd name="connsiteY12" fmla="*/ 900112 h 3309937"/>
                <a:gd name="connsiteX0" fmla="*/ 0 w 5943600"/>
                <a:gd name="connsiteY0" fmla="*/ 3309937 h 3309937"/>
                <a:gd name="connsiteX1" fmla="*/ 581025 w 5943600"/>
                <a:gd name="connsiteY1" fmla="*/ 261937 h 3309937"/>
                <a:gd name="connsiteX2" fmla="*/ 1333500 w 5943600"/>
                <a:gd name="connsiteY2" fmla="*/ 1738312 h 3309937"/>
                <a:gd name="connsiteX3" fmla="*/ 1828800 w 5943600"/>
                <a:gd name="connsiteY3" fmla="*/ 623887 h 3309937"/>
                <a:gd name="connsiteX4" fmla="*/ 2114550 w 5943600"/>
                <a:gd name="connsiteY4" fmla="*/ 1443037 h 3309937"/>
                <a:gd name="connsiteX5" fmla="*/ 2438400 w 5943600"/>
                <a:gd name="connsiteY5" fmla="*/ 757237 h 3309937"/>
                <a:gd name="connsiteX6" fmla="*/ 2638425 w 5943600"/>
                <a:gd name="connsiteY6" fmla="*/ 1319212 h 3309937"/>
                <a:gd name="connsiteX7" fmla="*/ 2952750 w 5943600"/>
                <a:gd name="connsiteY7" fmla="*/ 862012 h 3309937"/>
                <a:gd name="connsiteX8" fmla="*/ 3200400 w 5943600"/>
                <a:gd name="connsiteY8" fmla="*/ 1176337 h 3309937"/>
                <a:gd name="connsiteX9" fmla="*/ 3381375 w 5943600"/>
                <a:gd name="connsiteY9" fmla="*/ 900112 h 3309937"/>
                <a:gd name="connsiteX10" fmla="*/ 3381375 w 5943600"/>
                <a:gd name="connsiteY10" fmla="*/ 900112 h 3309937"/>
                <a:gd name="connsiteX11" fmla="*/ 5943600 w 5943600"/>
                <a:gd name="connsiteY11" fmla="*/ 900112 h 3309937"/>
                <a:gd name="connsiteX12" fmla="*/ 4320117 w 5943600"/>
                <a:gd name="connsiteY12" fmla="*/ 909637 h 3309937"/>
                <a:gd name="connsiteX0" fmla="*/ 0 w 5943600"/>
                <a:gd name="connsiteY0" fmla="*/ 3309937 h 3309937"/>
                <a:gd name="connsiteX1" fmla="*/ 581025 w 5943600"/>
                <a:gd name="connsiteY1" fmla="*/ 261937 h 3309937"/>
                <a:gd name="connsiteX2" fmla="*/ 1333500 w 5943600"/>
                <a:gd name="connsiteY2" fmla="*/ 1738312 h 3309937"/>
                <a:gd name="connsiteX3" fmla="*/ 1828800 w 5943600"/>
                <a:gd name="connsiteY3" fmla="*/ 623887 h 3309937"/>
                <a:gd name="connsiteX4" fmla="*/ 2114550 w 5943600"/>
                <a:gd name="connsiteY4" fmla="*/ 1443037 h 3309937"/>
                <a:gd name="connsiteX5" fmla="*/ 2438400 w 5943600"/>
                <a:gd name="connsiteY5" fmla="*/ 757237 h 3309937"/>
                <a:gd name="connsiteX6" fmla="*/ 2638425 w 5943600"/>
                <a:gd name="connsiteY6" fmla="*/ 1319212 h 3309937"/>
                <a:gd name="connsiteX7" fmla="*/ 2952750 w 5943600"/>
                <a:gd name="connsiteY7" fmla="*/ 862012 h 3309937"/>
                <a:gd name="connsiteX8" fmla="*/ 3200400 w 5943600"/>
                <a:gd name="connsiteY8" fmla="*/ 1176337 h 3309937"/>
                <a:gd name="connsiteX9" fmla="*/ 3381375 w 5943600"/>
                <a:gd name="connsiteY9" fmla="*/ 900112 h 3309937"/>
                <a:gd name="connsiteX10" fmla="*/ 3381375 w 5943600"/>
                <a:gd name="connsiteY10" fmla="*/ 900112 h 3309937"/>
                <a:gd name="connsiteX11" fmla="*/ 5943600 w 5943600"/>
                <a:gd name="connsiteY11" fmla="*/ 900112 h 3309937"/>
                <a:gd name="connsiteX12" fmla="*/ 4824590 w 5943600"/>
                <a:gd name="connsiteY12" fmla="*/ 1414462 h 3309937"/>
                <a:gd name="connsiteX0" fmla="*/ 0 w 4824590"/>
                <a:gd name="connsiteY0" fmla="*/ 3309937 h 3309937"/>
                <a:gd name="connsiteX1" fmla="*/ 581025 w 4824590"/>
                <a:gd name="connsiteY1" fmla="*/ 261937 h 3309937"/>
                <a:gd name="connsiteX2" fmla="*/ 1333500 w 4824590"/>
                <a:gd name="connsiteY2" fmla="*/ 1738312 h 3309937"/>
                <a:gd name="connsiteX3" fmla="*/ 1828800 w 4824590"/>
                <a:gd name="connsiteY3" fmla="*/ 623887 h 3309937"/>
                <a:gd name="connsiteX4" fmla="*/ 2114550 w 4824590"/>
                <a:gd name="connsiteY4" fmla="*/ 1443037 h 3309937"/>
                <a:gd name="connsiteX5" fmla="*/ 2438400 w 4824590"/>
                <a:gd name="connsiteY5" fmla="*/ 757237 h 3309937"/>
                <a:gd name="connsiteX6" fmla="*/ 2638425 w 4824590"/>
                <a:gd name="connsiteY6" fmla="*/ 1319212 h 3309937"/>
                <a:gd name="connsiteX7" fmla="*/ 2952750 w 4824590"/>
                <a:gd name="connsiteY7" fmla="*/ 862012 h 3309937"/>
                <a:gd name="connsiteX8" fmla="*/ 3200400 w 4824590"/>
                <a:gd name="connsiteY8" fmla="*/ 1176337 h 3309937"/>
                <a:gd name="connsiteX9" fmla="*/ 3381375 w 4824590"/>
                <a:gd name="connsiteY9" fmla="*/ 900112 h 3309937"/>
                <a:gd name="connsiteX10" fmla="*/ 3381375 w 4824590"/>
                <a:gd name="connsiteY10" fmla="*/ 900112 h 3309937"/>
                <a:gd name="connsiteX11" fmla="*/ 4375150 w 4824590"/>
                <a:gd name="connsiteY11" fmla="*/ 890587 h 3309937"/>
                <a:gd name="connsiteX12" fmla="*/ 4824590 w 4824590"/>
                <a:gd name="connsiteY12" fmla="*/ 1414462 h 3309937"/>
                <a:gd name="connsiteX0" fmla="*/ 0 w 4971347"/>
                <a:gd name="connsiteY0" fmla="*/ 3309937 h 3309937"/>
                <a:gd name="connsiteX1" fmla="*/ 581025 w 4971347"/>
                <a:gd name="connsiteY1" fmla="*/ 261937 h 3309937"/>
                <a:gd name="connsiteX2" fmla="*/ 1333500 w 4971347"/>
                <a:gd name="connsiteY2" fmla="*/ 1738312 h 3309937"/>
                <a:gd name="connsiteX3" fmla="*/ 1828800 w 4971347"/>
                <a:gd name="connsiteY3" fmla="*/ 623887 h 3309937"/>
                <a:gd name="connsiteX4" fmla="*/ 2114550 w 4971347"/>
                <a:gd name="connsiteY4" fmla="*/ 1443037 h 3309937"/>
                <a:gd name="connsiteX5" fmla="*/ 2438400 w 4971347"/>
                <a:gd name="connsiteY5" fmla="*/ 757237 h 3309937"/>
                <a:gd name="connsiteX6" fmla="*/ 2638425 w 4971347"/>
                <a:gd name="connsiteY6" fmla="*/ 1319212 h 3309937"/>
                <a:gd name="connsiteX7" fmla="*/ 2952750 w 4971347"/>
                <a:gd name="connsiteY7" fmla="*/ 862012 h 3309937"/>
                <a:gd name="connsiteX8" fmla="*/ 3200400 w 4971347"/>
                <a:gd name="connsiteY8" fmla="*/ 1176337 h 3309937"/>
                <a:gd name="connsiteX9" fmla="*/ 3381375 w 4971347"/>
                <a:gd name="connsiteY9" fmla="*/ 900112 h 3309937"/>
                <a:gd name="connsiteX10" fmla="*/ 3381375 w 4971347"/>
                <a:gd name="connsiteY10" fmla="*/ 900112 h 3309937"/>
                <a:gd name="connsiteX11" fmla="*/ 4375150 w 4971347"/>
                <a:gd name="connsiteY11" fmla="*/ 890587 h 3309937"/>
                <a:gd name="connsiteX12" fmla="*/ 4971347 w 4971347"/>
                <a:gd name="connsiteY12" fmla="*/ 938212 h 3309937"/>
                <a:gd name="connsiteX0" fmla="*/ 0 w 4971347"/>
                <a:gd name="connsiteY0" fmla="*/ 3309937 h 3309937"/>
                <a:gd name="connsiteX1" fmla="*/ 581025 w 4971347"/>
                <a:gd name="connsiteY1" fmla="*/ 261937 h 3309937"/>
                <a:gd name="connsiteX2" fmla="*/ 1333500 w 4971347"/>
                <a:gd name="connsiteY2" fmla="*/ 1738312 h 3309937"/>
                <a:gd name="connsiteX3" fmla="*/ 1828800 w 4971347"/>
                <a:gd name="connsiteY3" fmla="*/ 623887 h 3309937"/>
                <a:gd name="connsiteX4" fmla="*/ 2114550 w 4971347"/>
                <a:gd name="connsiteY4" fmla="*/ 1443037 h 3309937"/>
                <a:gd name="connsiteX5" fmla="*/ 2438400 w 4971347"/>
                <a:gd name="connsiteY5" fmla="*/ 757237 h 3309937"/>
                <a:gd name="connsiteX6" fmla="*/ 2638425 w 4971347"/>
                <a:gd name="connsiteY6" fmla="*/ 1319212 h 3309937"/>
                <a:gd name="connsiteX7" fmla="*/ 2952750 w 4971347"/>
                <a:gd name="connsiteY7" fmla="*/ 862012 h 3309937"/>
                <a:gd name="connsiteX8" fmla="*/ 3200400 w 4971347"/>
                <a:gd name="connsiteY8" fmla="*/ 1176337 h 3309937"/>
                <a:gd name="connsiteX9" fmla="*/ 3381375 w 4971347"/>
                <a:gd name="connsiteY9" fmla="*/ 900112 h 3309937"/>
                <a:gd name="connsiteX10" fmla="*/ 3381375 w 4971347"/>
                <a:gd name="connsiteY10" fmla="*/ 900112 h 3309937"/>
                <a:gd name="connsiteX11" fmla="*/ 4375151 w 4971347"/>
                <a:gd name="connsiteY11" fmla="*/ 900112 h 3309937"/>
                <a:gd name="connsiteX12" fmla="*/ 4971347 w 4971347"/>
                <a:gd name="connsiteY12" fmla="*/ 938212 h 3309937"/>
                <a:gd name="connsiteX0" fmla="*/ 0 w 4751214"/>
                <a:gd name="connsiteY0" fmla="*/ 3309937 h 3309937"/>
                <a:gd name="connsiteX1" fmla="*/ 581025 w 4751214"/>
                <a:gd name="connsiteY1" fmla="*/ 261937 h 3309937"/>
                <a:gd name="connsiteX2" fmla="*/ 1333500 w 4751214"/>
                <a:gd name="connsiteY2" fmla="*/ 1738312 h 3309937"/>
                <a:gd name="connsiteX3" fmla="*/ 1828800 w 4751214"/>
                <a:gd name="connsiteY3" fmla="*/ 623887 h 3309937"/>
                <a:gd name="connsiteX4" fmla="*/ 2114550 w 4751214"/>
                <a:gd name="connsiteY4" fmla="*/ 1443037 h 3309937"/>
                <a:gd name="connsiteX5" fmla="*/ 2438400 w 4751214"/>
                <a:gd name="connsiteY5" fmla="*/ 757237 h 3309937"/>
                <a:gd name="connsiteX6" fmla="*/ 2638425 w 4751214"/>
                <a:gd name="connsiteY6" fmla="*/ 1319212 h 3309937"/>
                <a:gd name="connsiteX7" fmla="*/ 2952750 w 4751214"/>
                <a:gd name="connsiteY7" fmla="*/ 862012 h 3309937"/>
                <a:gd name="connsiteX8" fmla="*/ 3200400 w 4751214"/>
                <a:gd name="connsiteY8" fmla="*/ 1176337 h 3309937"/>
                <a:gd name="connsiteX9" fmla="*/ 3381375 w 4751214"/>
                <a:gd name="connsiteY9" fmla="*/ 900112 h 3309937"/>
                <a:gd name="connsiteX10" fmla="*/ 3381375 w 4751214"/>
                <a:gd name="connsiteY10" fmla="*/ 900112 h 3309937"/>
                <a:gd name="connsiteX11" fmla="*/ 4375151 w 4751214"/>
                <a:gd name="connsiteY11" fmla="*/ 900112 h 3309937"/>
                <a:gd name="connsiteX12" fmla="*/ 4751214 w 4751214"/>
                <a:gd name="connsiteY12" fmla="*/ 881062 h 3309937"/>
                <a:gd name="connsiteX0" fmla="*/ 0 w 4375151"/>
                <a:gd name="connsiteY0" fmla="*/ 3309937 h 3309937"/>
                <a:gd name="connsiteX1" fmla="*/ 581025 w 4375151"/>
                <a:gd name="connsiteY1" fmla="*/ 261937 h 3309937"/>
                <a:gd name="connsiteX2" fmla="*/ 1333500 w 4375151"/>
                <a:gd name="connsiteY2" fmla="*/ 1738312 h 3309937"/>
                <a:gd name="connsiteX3" fmla="*/ 1828800 w 4375151"/>
                <a:gd name="connsiteY3" fmla="*/ 623887 h 3309937"/>
                <a:gd name="connsiteX4" fmla="*/ 2114550 w 4375151"/>
                <a:gd name="connsiteY4" fmla="*/ 1443037 h 3309937"/>
                <a:gd name="connsiteX5" fmla="*/ 2438400 w 4375151"/>
                <a:gd name="connsiteY5" fmla="*/ 757237 h 3309937"/>
                <a:gd name="connsiteX6" fmla="*/ 2638425 w 4375151"/>
                <a:gd name="connsiteY6" fmla="*/ 1319212 h 3309937"/>
                <a:gd name="connsiteX7" fmla="*/ 2952750 w 4375151"/>
                <a:gd name="connsiteY7" fmla="*/ 862012 h 3309937"/>
                <a:gd name="connsiteX8" fmla="*/ 3200400 w 4375151"/>
                <a:gd name="connsiteY8" fmla="*/ 1176337 h 3309937"/>
                <a:gd name="connsiteX9" fmla="*/ 3381375 w 4375151"/>
                <a:gd name="connsiteY9" fmla="*/ 900112 h 3309937"/>
                <a:gd name="connsiteX10" fmla="*/ 3381375 w 4375151"/>
                <a:gd name="connsiteY10" fmla="*/ 900112 h 3309937"/>
                <a:gd name="connsiteX11" fmla="*/ 4375151 w 4375151"/>
                <a:gd name="connsiteY11" fmla="*/ 900112 h 3309937"/>
                <a:gd name="connsiteX12" fmla="*/ 3705580 w 4375151"/>
                <a:gd name="connsiteY12" fmla="*/ 909637 h 3309937"/>
                <a:gd name="connsiteX0" fmla="*/ 0 w 4375151"/>
                <a:gd name="connsiteY0" fmla="*/ 3309937 h 3309937"/>
                <a:gd name="connsiteX1" fmla="*/ 581025 w 4375151"/>
                <a:gd name="connsiteY1" fmla="*/ 261937 h 3309937"/>
                <a:gd name="connsiteX2" fmla="*/ 1333500 w 4375151"/>
                <a:gd name="connsiteY2" fmla="*/ 1738312 h 3309937"/>
                <a:gd name="connsiteX3" fmla="*/ 1828800 w 4375151"/>
                <a:gd name="connsiteY3" fmla="*/ 623887 h 3309937"/>
                <a:gd name="connsiteX4" fmla="*/ 2114550 w 4375151"/>
                <a:gd name="connsiteY4" fmla="*/ 1443037 h 3309937"/>
                <a:gd name="connsiteX5" fmla="*/ 2438400 w 4375151"/>
                <a:gd name="connsiteY5" fmla="*/ 757237 h 3309937"/>
                <a:gd name="connsiteX6" fmla="*/ 2638425 w 4375151"/>
                <a:gd name="connsiteY6" fmla="*/ 1319212 h 3309937"/>
                <a:gd name="connsiteX7" fmla="*/ 2952750 w 4375151"/>
                <a:gd name="connsiteY7" fmla="*/ 862012 h 3309937"/>
                <a:gd name="connsiteX8" fmla="*/ 3200400 w 4375151"/>
                <a:gd name="connsiteY8" fmla="*/ 1176337 h 3309937"/>
                <a:gd name="connsiteX9" fmla="*/ 3381375 w 4375151"/>
                <a:gd name="connsiteY9" fmla="*/ 900112 h 3309937"/>
                <a:gd name="connsiteX10" fmla="*/ 3381375 w 4375151"/>
                <a:gd name="connsiteY10" fmla="*/ 900112 h 3309937"/>
                <a:gd name="connsiteX11" fmla="*/ 4375151 w 4375151"/>
                <a:gd name="connsiteY11" fmla="*/ 900112 h 3309937"/>
                <a:gd name="connsiteX12" fmla="*/ 3707873 w 4375151"/>
                <a:gd name="connsiteY12" fmla="*/ 902494 h 3309937"/>
                <a:gd name="connsiteX0" fmla="*/ 0 w 4375151"/>
                <a:gd name="connsiteY0" fmla="*/ 3309937 h 3309937"/>
                <a:gd name="connsiteX1" fmla="*/ 581025 w 4375151"/>
                <a:gd name="connsiteY1" fmla="*/ 261937 h 3309937"/>
                <a:gd name="connsiteX2" fmla="*/ 1333500 w 4375151"/>
                <a:gd name="connsiteY2" fmla="*/ 1738312 h 3309937"/>
                <a:gd name="connsiteX3" fmla="*/ 1828800 w 4375151"/>
                <a:gd name="connsiteY3" fmla="*/ 623887 h 3309937"/>
                <a:gd name="connsiteX4" fmla="*/ 2114550 w 4375151"/>
                <a:gd name="connsiteY4" fmla="*/ 1443037 h 3309937"/>
                <a:gd name="connsiteX5" fmla="*/ 2438400 w 4375151"/>
                <a:gd name="connsiteY5" fmla="*/ 757237 h 3309937"/>
                <a:gd name="connsiteX6" fmla="*/ 2638425 w 4375151"/>
                <a:gd name="connsiteY6" fmla="*/ 1319212 h 3309937"/>
                <a:gd name="connsiteX7" fmla="*/ 2952750 w 4375151"/>
                <a:gd name="connsiteY7" fmla="*/ 862012 h 3309937"/>
                <a:gd name="connsiteX8" fmla="*/ 3200400 w 4375151"/>
                <a:gd name="connsiteY8" fmla="*/ 1176337 h 3309937"/>
                <a:gd name="connsiteX9" fmla="*/ 3381375 w 4375151"/>
                <a:gd name="connsiteY9" fmla="*/ 900112 h 3309937"/>
                <a:gd name="connsiteX10" fmla="*/ 3381375 w 4375151"/>
                <a:gd name="connsiteY10" fmla="*/ 900112 h 3309937"/>
                <a:gd name="connsiteX11" fmla="*/ 4375151 w 4375151"/>
                <a:gd name="connsiteY11" fmla="*/ 900112 h 3309937"/>
                <a:gd name="connsiteX12" fmla="*/ 3705581 w 4375151"/>
                <a:gd name="connsiteY12" fmla="*/ 897731 h 3309937"/>
                <a:gd name="connsiteX0" fmla="*/ 0 w 3934598"/>
                <a:gd name="connsiteY0" fmla="*/ 3309937 h 3309937"/>
                <a:gd name="connsiteX1" fmla="*/ 581025 w 3934598"/>
                <a:gd name="connsiteY1" fmla="*/ 261937 h 3309937"/>
                <a:gd name="connsiteX2" fmla="*/ 1333500 w 3934598"/>
                <a:gd name="connsiteY2" fmla="*/ 1738312 h 3309937"/>
                <a:gd name="connsiteX3" fmla="*/ 1828800 w 3934598"/>
                <a:gd name="connsiteY3" fmla="*/ 623887 h 3309937"/>
                <a:gd name="connsiteX4" fmla="*/ 2114550 w 3934598"/>
                <a:gd name="connsiteY4" fmla="*/ 1443037 h 3309937"/>
                <a:gd name="connsiteX5" fmla="*/ 2438400 w 3934598"/>
                <a:gd name="connsiteY5" fmla="*/ 757237 h 3309937"/>
                <a:gd name="connsiteX6" fmla="*/ 2638425 w 3934598"/>
                <a:gd name="connsiteY6" fmla="*/ 1319212 h 3309937"/>
                <a:gd name="connsiteX7" fmla="*/ 2952750 w 3934598"/>
                <a:gd name="connsiteY7" fmla="*/ 862012 h 3309937"/>
                <a:gd name="connsiteX8" fmla="*/ 3200400 w 3934598"/>
                <a:gd name="connsiteY8" fmla="*/ 1176337 h 3309937"/>
                <a:gd name="connsiteX9" fmla="*/ 3381375 w 3934598"/>
                <a:gd name="connsiteY9" fmla="*/ 900112 h 3309937"/>
                <a:gd name="connsiteX10" fmla="*/ 3381375 w 3934598"/>
                <a:gd name="connsiteY10" fmla="*/ 900112 h 3309937"/>
                <a:gd name="connsiteX11" fmla="*/ 3934598 w 3934598"/>
                <a:gd name="connsiteY11" fmla="*/ 902493 h 3309937"/>
                <a:gd name="connsiteX12" fmla="*/ 3705581 w 3934598"/>
                <a:gd name="connsiteY12" fmla="*/ 897731 h 3309937"/>
                <a:gd name="connsiteX0" fmla="*/ 0 w 3820662"/>
                <a:gd name="connsiteY0" fmla="*/ 3309937 h 3309937"/>
                <a:gd name="connsiteX1" fmla="*/ 581025 w 3820662"/>
                <a:gd name="connsiteY1" fmla="*/ 261937 h 3309937"/>
                <a:gd name="connsiteX2" fmla="*/ 1333500 w 3820662"/>
                <a:gd name="connsiteY2" fmla="*/ 1738312 h 3309937"/>
                <a:gd name="connsiteX3" fmla="*/ 1828800 w 3820662"/>
                <a:gd name="connsiteY3" fmla="*/ 623887 h 3309937"/>
                <a:gd name="connsiteX4" fmla="*/ 2114550 w 3820662"/>
                <a:gd name="connsiteY4" fmla="*/ 1443037 h 3309937"/>
                <a:gd name="connsiteX5" fmla="*/ 2438400 w 3820662"/>
                <a:gd name="connsiteY5" fmla="*/ 757237 h 3309937"/>
                <a:gd name="connsiteX6" fmla="*/ 2638425 w 3820662"/>
                <a:gd name="connsiteY6" fmla="*/ 1319212 h 3309937"/>
                <a:gd name="connsiteX7" fmla="*/ 2952750 w 3820662"/>
                <a:gd name="connsiteY7" fmla="*/ 862012 h 3309937"/>
                <a:gd name="connsiteX8" fmla="*/ 3200400 w 3820662"/>
                <a:gd name="connsiteY8" fmla="*/ 1176337 h 3309937"/>
                <a:gd name="connsiteX9" fmla="*/ 3381375 w 3820662"/>
                <a:gd name="connsiteY9" fmla="*/ 900112 h 3309937"/>
                <a:gd name="connsiteX10" fmla="*/ 3381375 w 3820662"/>
                <a:gd name="connsiteY10" fmla="*/ 900112 h 3309937"/>
                <a:gd name="connsiteX11" fmla="*/ 3820662 w 3820662"/>
                <a:gd name="connsiteY11" fmla="*/ 904874 h 3309937"/>
                <a:gd name="connsiteX12" fmla="*/ 3705581 w 3820662"/>
                <a:gd name="connsiteY12" fmla="*/ 897731 h 3309937"/>
                <a:gd name="connsiteX0" fmla="*/ 0 w 3820662"/>
                <a:gd name="connsiteY0" fmla="*/ 3074587 h 3074587"/>
                <a:gd name="connsiteX1" fmla="*/ 581025 w 3820662"/>
                <a:gd name="connsiteY1" fmla="*/ 26587 h 3074587"/>
                <a:gd name="connsiteX2" fmla="*/ 1063608 w 3820662"/>
                <a:gd name="connsiteY2" fmla="*/ 1528362 h 3074587"/>
                <a:gd name="connsiteX3" fmla="*/ 1828800 w 3820662"/>
                <a:gd name="connsiteY3" fmla="*/ 388537 h 3074587"/>
                <a:gd name="connsiteX4" fmla="*/ 2114550 w 3820662"/>
                <a:gd name="connsiteY4" fmla="*/ 1207687 h 3074587"/>
                <a:gd name="connsiteX5" fmla="*/ 2438400 w 3820662"/>
                <a:gd name="connsiteY5" fmla="*/ 521887 h 3074587"/>
                <a:gd name="connsiteX6" fmla="*/ 2638425 w 3820662"/>
                <a:gd name="connsiteY6" fmla="*/ 1083862 h 3074587"/>
                <a:gd name="connsiteX7" fmla="*/ 2952750 w 3820662"/>
                <a:gd name="connsiteY7" fmla="*/ 626662 h 3074587"/>
                <a:gd name="connsiteX8" fmla="*/ 3200400 w 3820662"/>
                <a:gd name="connsiteY8" fmla="*/ 940987 h 3074587"/>
                <a:gd name="connsiteX9" fmla="*/ 3381375 w 3820662"/>
                <a:gd name="connsiteY9" fmla="*/ 664762 h 3074587"/>
                <a:gd name="connsiteX10" fmla="*/ 3381375 w 3820662"/>
                <a:gd name="connsiteY10" fmla="*/ 664762 h 3074587"/>
                <a:gd name="connsiteX11" fmla="*/ 3820662 w 3820662"/>
                <a:gd name="connsiteY11" fmla="*/ 669524 h 3074587"/>
                <a:gd name="connsiteX12" fmla="*/ 3705581 w 3820662"/>
                <a:gd name="connsiteY12" fmla="*/ 662381 h 3074587"/>
                <a:gd name="connsiteX0" fmla="*/ 0 w 3820662"/>
                <a:gd name="connsiteY0" fmla="*/ 3073735 h 3073735"/>
                <a:gd name="connsiteX1" fmla="*/ 581025 w 3820662"/>
                <a:gd name="connsiteY1" fmla="*/ 25735 h 3073735"/>
                <a:gd name="connsiteX2" fmla="*/ 1063608 w 3820662"/>
                <a:gd name="connsiteY2" fmla="*/ 1527510 h 3073735"/>
                <a:gd name="connsiteX3" fmla="*/ 1828800 w 3820662"/>
                <a:gd name="connsiteY3" fmla="*/ 387685 h 3073735"/>
                <a:gd name="connsiteX4" fmla="*/ 2114550 w 3820662"/>
                <a:gd name="connsiteY4" fmla="*/ 1206835 h 3073735"/>
                <a:gd name="connsiteX5" fmla="*/ 2438400 w 3820662"/>
                <a:gd name="connsiteY5" fmla="*/ 521035 h 3073735"/>
                <a:gd name="connsiteX6" fmla="*/ 2638425 w 3820662"/>
                <a:gd name="connsiteY6" fmla="*/ 1083010 h 3073735"/>
                <a:gd name="connsiteX7" fmla="*/ 2952750 w 3820662"/>
                <a:gd name="connsiteY7" fmla="*/ 625810 h 3073735"/>
                <a:gd name="connsiteX8" fmla="*/ 3200400 w 3820662"/>
                <a:gd name="connsiteY8" fmla="*/ 940135 h 3073735"/>
                <a:gd name="connsiteX9" fmla="*/ 3381375 w 3820662"/>
                <a:gd name="connsiteY9" fmla="*/ 663910 h 3073735"/>
                <a:gd name="connsiteX10" fmla="*/ 3381375 w 3820662"/>
                <a:gd name="connsiteY10" fmla="*/ 663910 h 3073735"/>
                <a:gd name="connsiteX11" fmla="*/ 3820662 w 3820662"/>
                <a:gd name="connsiteY11" fmla="*/ 668672 h 3073735"/>
                <a:gd name="connsiteX12" fmla="*/ 3705581 w 3820662"/>
                <a:gd name="connsiteY12" fmla="*/ 661529 h 3073735"/>
                <a:gd name="connsiteX0" fmla="*/ 0 w 3820662"/>
                <a:gd name="connsiteY0" fmla="*/ 3074586 h 3074586"/>
                <a:gd name="connsiteX1" fmla="*/ 581025 w 3820662"/>
                <a:gd name="connsiteY1" fmla="*/ 26586 h 3074586"/>
                <a:gd name="connsiteX2" fmla="*/ 1063608 w 3820662"/>
                <a:gd name="connsiteY2" fmla="*/ 1528361 h 3074586"/>
                <a:gd name="connsiteX3" fmla="*/ 1542039 w 3820662"/>
                <a:gd name="connsiteY3" fmla="*/ 388536 h 3074586"/>
                <a:gd name="connsiteX4" fmla="*/ 2114550 w 3820662"/>
                <a:gd name="connsiteY4" fmla="*/ 1207686 h 3074586"/>
                <a:gd name="connsiteX5" fmla="*/ 2438400 w 3820662"/>
                <a:gd name="connsiteY5" fmla="*/ 521886 h 3074586"/>
                <a:gd name="connsiteX6" fmla="*/ 2638425 w 3820662"/>
                <a:gd name="connsiteY6" fmla="*/ 1083861 h 3074586"/>
                <a:gd name="connsiteX7" fmla="*/ 2952750 w 3820662"/>
                <a:gd name="connsiteY7" fmla="*/ 626661 h 3074586"/>
                <a:gd name="connsiteX8" fmla="*/ 3200400 w 3820662"/>
                <a:gd name="connsiteY8" fmla="*/ 940986 h 3074586"/>
                <a:gd name="connsiteX9" fmla="*/ 3381375 w 3820662"/>
                <a:gd name="connsiteY9" fmla="*/ 664761 h 3074586"/>
                <a:gd name="connsiteX10" fmla="*/ 3381375 w 3820662"/>
                <a:gd name="connsiteY10" fmla="*/ 664761 h 3074586"/>
                <a:gd name="connsiteX11" fmla="*/ 3820662 w 3820662"/>
                <a:gd name="connsiteY11" fmla="*/ 669523 h 3074586"/>
                <a:gd name="connsiteX12" fmla="*/ 3705581 w 3820662"/>
                <a:gd name="connsiteY12" fmla="*/ 662380 h 3074586"/>
                <a:gd name="connsiteX0" fmla="*/ 0 w 3820662"/>
                <a:gd name="connsiteY0" fmla="*/ 3074586 h 3074586"/>
                <a:gd name="connsiteX1" fmla="*/ 581025 w 3820662"/>
                <a:gd name="connsiteY1" fmla="*/ 26586 h 3074586"/>
                <a:gd name="connsiteX2" fmla="*/ 1063608 w 3820662"/>
                <a:gd name="connsiteY2" fmla="*/ 1528361 h 3074586"/>
                <a:gd name="connsiteX3" fmla="*/ 1542039 w 3820662"/>
                <a:gd name="connsiteY3" fmla="*/ 388536 h 3074586"/>
                <a:gd name="connsiteX4" fmla="*/ 2114550 w 3820662"/>
                <a:gd name="connsiteY4" fmla="*/ 1207686 h 3074586"/>
                <a:gd name="connsiteX5" fmla="*/ 2438400 w 3820662"/>
                <a:gd name="connsiteY5" fmla="*/ 521886 h 3074586"/>
                <a:gd name="connsiteX6" fmla="*/ 2638425 w 3820662"/>
                <a:gd name="connsiteY6" fmla="*/ 1083861 h 3074586"/>
                <a:gd name="connsiteX7" fmla="*/ 2952750 w 3820662"/>
                <a:gd name="connsiteY7" fmla="*/ 626661 h 3074586"/>
                <a:gd name="connsiteX8" fmla="*/ 3200400 w 3820662"/>
                <a:gd name="connsiteY8" fmla="*/ 940986 h 3074586"/>
                <a:gd name="connsiteX9" fmla="*/ 3381375 w 3820662"/>
                <a:gd name="connsiteY9" fmla="*/ 664761 h 3074586"/>
                <a:gd name="connsiteX10" fmla="*/ 3381375 w 3820662"/>
                <a:gd name="connsiteY10" fmla="*/ 664761 h 3074586"/>
                <a:gd name="connsiteX11" fmla="*/ 3820662 w 3820662"/>
                <a:gd name="connsiteY11" fmla="*/ 669523 h 3074586"/>
                <a:gd name="connsiteX12" fmla="*/ 3705581 w 3820662"/>
                <a:gd name="connsiteY12" fmla="*/ 662380 h 3074586"/>
                <a:gd name="connsiteX0" fmla="*/ 0 w 3820662"/>
                <a:gd name="connsiteY0" fmla="*/ 3100763 h 3100763"/>
                <a:gd name="connsiteX1" fmla="*/ 581025 w 3820662"/>
                <a:gd name="connsiteY1" fmla="*/ 27363 h 3100763"/>
                <a:gd name="connsiteX2" fmla="*/ 1063608 w 3820662"/>
                <a:gd name="connsiteY2" fmla="*/ 1529138 h 3100763"/>
                <a:gd name="connsiteX3" fmla="*/ 1542039 w 3820662"/>
                <a:gd name="connsiteY3" fmla="*/ 389313 h 3100763"/>
                <a:gd name="connsiteX4" fmla="*/ 2114550 w 3820662"/>
                <a:gd name="connsiteY4" fmla="*/ 1208463 h 3100763"/>
                <a:gd name="connsiteX5" fmla="*/ 2438400 w 3820662"/>
                <a:gd name="connsiteY5" fmla="*/ 522663 h 3100763"/>
                <a:gd name="connsiteX6" fmla="*/ 2638425 w 3820662"/>
                <a:gd name="connsiteY6" fmla="*/ 1084638 h 3100763"/>
                <a:gd name="connsiteX7" fmla="*/ 2952750 w 3820662"/>
                <a:gd name="connsiteY7" fmla="*/ 627438 h 3100763"/>
                <a:gd name="connsiteX8" fmla="*/ 3200400 w 3820662"/>
                <a:gd name="connsiteY8" fmla="*/ 941763 h 3100763"/>
                <a:gd name="connsiteX9" fmla="*/ 3381375 w 3820662"/>
                <a:gd name="connsiteY9" fmla="*/ 665538 h 3100763"/>
                <a:gd name="connsiteX10" fmla="*/ 3381375 w 3820662"/>
                <a:gd name="connsiteY10" fmla="*/ 665538 h 3100763"/>
                <a:gd name="connsiteX11" fmla="*/ 3820662 w 3820662"/>
                <a:gd name="connsiteY11" fmla="*/ 670300 h 3100763"/>
                <a:gd name="connsiteX12" fmla="*/ 3705581 w 3820662"/>
                <a:gd name="connsiteY12" fmla="*/ 663157 h 3100763"/>
                <a:gd name="connsiteX0" fmla="*/ 0 w 3820662"/>
                <a:gd name="connsiteY0" fmla="*/ 2711457 h 2711457"/>
                <a:gd name="connsiteX1" fmla="*/ 893088 w 3820662"/>
                <a:gd name="connsiteY1" fmla="*/ 628657 h 2711457"/>
                <a:gd name="connsiteX2" fmla="*/ 1063608 w 3820662"/>
                <a:gd name="connsiteY2" fmla="*/ 1139832 h 2711457"/>
                <a:gd name="connsiteX3" fmla="*/ 1542039 w 3820662"/>
                <a:gd name="connsiteY3" fmla="*/ 7 h 2711457"/>
                <a:gd name="connsiteX4" fmla="*/ 2114550 w 3820662"/>
                <a:gd name="connsiteY4" fmla="*/ 819157 h 2711457"/>
                <a:gd name="connsiteX5" fmla="*/ 2438400 w 3820662"/>
                <a:gd name="connsiteY5" fmla="*/ 133357 h 2711457"/>
                <a:gd name="connsiteX6" fmla="*/ 2638425 w 3820662"/>
                <a:gd name="connsiteY6" fmla="*/ 695332 h 2711457"/>
                <a:gd name="connsiteX7" fmla="*/ 2952750 w 3820662"/>
                <a:gd name="connsiteY7" fmla="*/ 238132 h 2711457"/>
                <a:gd name="connsiteX8" fmla="*/ 3200400 w 3820662"/>
                <a:gd name="connsiteY8" fmla="*/ 552457 h 2711457"/>
                <a:gd name="connsiteX9" fmla="*/ 3381375 w 3820662"/>
                <a:gd name="connsiteY9" fmla="*/ 276232 h 2711457"/>
                <a:gd name="connsiteX10" fmla="*/ 3381375 w 3820662"/>
                <a:gd name="connsiteY10" fmla="*/ 276232 h 2711457"/>
                <a:gd name="connsiteX11" fmla="*/ 3820662 w 3820662"/>
                <a:gd name="connsiteY11" fmla="*/ 280994 h 2711457"/>
                <a:gd name="connsiteX12" fmla="*/ 3705581 w 3820662"/>
                <a:gd name="connsiteY12" fmla="*/ 273851 h 2711457"/>
                <a:gd name="connsiteX0" fmla="*/ 0 w 3820662"/>
                <a:gd name="connsiteY0" fmla="*/ 2711796 h 2711796"/>
                <a:gd name="connsiteX1" fmla="*/ 893088 w 3820662"/>
                <a:gd name="connsiteY1" fmla="*/ 628996 h 2711796"/>
                <a:gd name="connsiteX2" fmla="*/ 1257593 w 3820662"/>
                <a:gd name="connsiteY2" fmla="*/ 936971 h 2711796"/>
                <a:gd name="connsiteX3" fmla="*/ 1542039 w 3820662"/>
                <a:gd name="connsiteY3" fmla="*/ 346 h 2711796"/>
                <a:gd name="connsiteX4" fmla="*/ 2114550 w 3820662"/>
                <a:gd name="connsiteY4" fmla="*/ 819496 h 2711796"/>
                <a:gd name="connsiteX5" fmla="*/ 2438400 w 3820662"/>
                <a:gd name="connsiteY5" fmla="*/ 133696 h 2711796"/>
                <a:gd name="connsiteX6" fmla="*/ 2638425 w 3820662"/>
                <a:gd name="connsiteY6" fmla="*/ 695671 h 2711796"/>
                <a:gd name="connsiteX7" fmla="*/ 2952750 w 3820662"/>
                <a:gd name="connsiteY7" fmla="*/ 238471 h 2711796"/>
                <a:gd name="connsiteX8" fmla="*/ 3200400 w 3820662"/>
                <a:gd name="connsiteY8" fmla="*/ 552796 h 2711796"/>
                <a:gd name="connsiteX9" fmla="*/ 3381375 w 3820662"/>
                <a:gd name="connsiteY9" fmla="*/ 276571 h 2711796"/>
                <a:gd name="connsiteX10" fmla="*/ 3381375 w 3820662"/>
                <a:gd name="connsiteY10" fmla="*/ 276571 h 2711796"/>
                <a:gd name="connsiteX11" fmla="*/ 3820662 w 3820662"/>
                <a:gd name="connsiteY11" fmla="*/ 281333 h 2711796"/>
                <a:gd name="connsiteX12" fmla="*/ 3705581 w 3820662"/>
                <a:gd name="connsiteY12" fmla="*/ 274190 h 2711796"/>
                <a:gd name="connsiteX0" fmla="*/ 0 w 3820662"/>
                <a:gd name="connsiteY0" fmla="*/ 2578652 h 2578652"/>
                <a:gd name="connsiteX1" fmla="*/ 893088 w 3820662"/>
                <a:gd name="connsiteY1" fmla="*/ 495852 h 2578652"/>
                <a:gd name="connsiteX2" fmla="*/ 1257593 w 3820662"/>
                <a:gd name="connsiteY2" fmla="*/ 803827 h 2578652"/>
                <a:gd name="connsiteX3" fmla="*/ 1550474 w 3820662"/>
                <a:gd name="connsiteY3" fmla="*/ 641902 h 2578652"/>
                <a:gd name="connsiteX4" fmla="*/ 2114550 w 3820662"/>
                <a:gd name="connsiteY4" fmla="*/ 686352 h 2578652"/>
                <a:gd name="connsiteX5" fmla="*/ 2438400 w 3820662"/>
                <a:gd name="connsiteY5" fmla="*/ 552 h 2578652"/>
                <a:gd name="connsiteX6" fmla="*/ 2638425 w 3820662"/>
                <a:gd name="connsiteY6" fmla="*/ 562527 h 2578652"/>
                <a:gd name="connsiteX7" fmla="*/ 2952750 w 3820662"/>
                <a:gd name="connsiteY7" fmla="*/ 105327 h 2578652"/>
                <a:gd name="connsiteX8" fmla="*/ 3200400 w 3820662"/>
                <a:gd name="connsiteY8" fmla="*/ 419652 h 2578652"/>
                <a:gd name="connsiteX9" fmla="*/ 3381375 w 3820662"/>
                <a:gd name="connsiteY9" fmla="*/ 143427 h 2578652"/>
                <a:gd name="connsiteX10" fmla="*/ 3381375 w 3820662"/>
                <a:gd name="connsiteY10" fmla="*/ 143427 h 2578652"/>
                <a:gd name="connsiteX11" fmla="*/ 3820662 w 3820662"/>
                <a:gd name="connsiteY11" fmla="*/ 148189 h 2578652"/>
                <a:gd name="connsiteX12" fmla="*/ 3705581 w 3820662"/>
                <a:gd name="connsiteY12" fmla="*/ 141046 h 2578652"/>
                <a:gd name="connsiteX0" fmla="*/ 0 w 3820662"/>
                <a:gd name="connsiteY0" fmla="*/ 2580033 h 2580033"/>
                <a:gd name="connsiteX1" fmla="*/ 893088 w 3820662"/>
                <a:gd name="connsiteY1" fmla="*/ 497233 h 2580033"/>
                <a:gd name="connsiteX2" fmla="*/ 1257593 w 3820662"/>
                <a:gd name="connsiteY2" fmla="*/ 805208 h 2580033"/>
                <a:gd name="connsiteX3" fmla="*/ 1550474 w 3820662"/>
                <a:gd name="connsiteY3" fmla="*/ 643283 h 2580033"/>
                <a:gd name="connsiteX4" fmla="*/ 1802487 w 3820662"/>
                <a:gd name="connsiteY4" fmla="*/ 802033 h 2580033"/>
                <a:gd name="connsiteX5" fmla="*/ 2438400 w 3820662"/>
                <a:gd name="connsiteY5" fmla="*/ 1933 h 2580033"/>
                <a:gd name="connsiteX6" fmla="*/ 2638425 w 3820662"/>
                <a:gd name="connsiteY6" fmla="*/ 563908 h 2580033"/>
                <a:gd name="connsiteX7" fmla="*/ 2952750 w 3820662"/>
                <a:gd name="connsiteY7" fmla="*/ 106708 h 2580033"/>
                <a:gd name="connsiteX8" fmla="*/ 3200400 w 3820662"/>
                <a:gd name="connsiteY8" fmla="*/ 421033 h 2580033"/>
                <a:gd name="connsiteX9" fmla="*/ 3381375 w 3820662"/>
                <a:gd name="connsiteY9" fmla="*/ 144808 h 2580033"/>
                <a:gd name="connsiteX10" fmla="*/ 3381375 w 3820662"/>
                <a:gd name="connsiteY10" fmla="*/ 144808 h 2580033"/>
                <a:gd name="connsiteX11" fmla="*/ 3820662 w 3820662"/>
                <a:gd name="connsiteY11" fmla="*/ 149570 h 2580033"/>
                <a:gd name="connsiteX12" fmla="*/ 3705581 w 3820662"/>
                <a:gd name="connsiteY12" fmla="*/ 142427 h 2580033"/>
                <a:gd name="connsiteX0" fmla="*/ 0 w 3820662"/>
                <a:gd name="connsiteY0" fmla="*/ 2474548 h 2474548"/>
                <a:gd name="connsiteX1" fmla="*/ 893088 w 3820662"/>
                <a:gd name="connsiteY1" fmla="*/ 391748 h 2474548"/>
                <a:gd name="connsiteX2" fmla="*/ 1257593 w 3820662"/>
                <a:gd name="connsiteY2" fmla="*/ 699723 h 2474548"/>
                <a:gd name="connsiteX3" fmla="*/ 1550474 w 3820662"/>
                <a:gd name="connsiteY3" fmla="*/ 537798 h 2474548"/>
                <a:gd name="connsiteX4" fmla="*/ 1802487 w 3820662"/>
                <a:gd name="connsiteY4" fmla="*/ 696548 h 2474548"/>
                <a:gd name="connsiteX5" fmla="*/ 2016694 w 3820662"/>
                <a:gd name="connsiteY5" fmla="*/ 544148 h 2474548"/>
                <a:gd name="connsiteX6" fmla="*/ 2638425 w 3820662"/>
                <a:gd name="connsiteY6" fmla="*/ 458423 h 2474548"/>
                <a:gd name="connsiteX7" fmla="*/ 2952750 w 3820662"/>
                <a:gd name="connsiteY7" fmla="*/ 1223 h 2474548"/>
                <a:gd name="connsiteX8" fmla="*/ 3200400 w 3820662"/>
                <a:gd name="connsiteY8" fmla="*/ 315548 h 2474548"/>
                <a:gd name="connsiteX9" fmla="*/ 3381375 w 3820662"/>
                <a:gd name="connsiteY9" fmla="*/ 39323 h 2474548"/>
                <a:gd name="connsiteX10" fmla="*/ 3381375 w 3820662"/>
                <a:gd name="connsiteY10" fmla="*/ 39323 h 2474548"/>
                <a:gd name="connsiteX11" fmla="*/ 3820662 w 3820662"/>
                <a:gd name="connsiteY11" fmla="*/ 44085 h 2474548"/>
                <a:gd name="connsiteX12" fmla="*/ 3705581 w 3820662"/>
                <a:gd name="connsiteY12" fmla="*/ 36942 h 2474548"/>
                <a:gd name="connsiteX0" fmla="*/ 0 w 3820662"/>
                <a:gd name="connsiteY0" fmla="*/ 2497737 h 2497737"/>
                <a:gd name="connsiteX1" fmla="*/ 893088 w 3820662"/>
                <a:gd name="connsiteY1" fmla="*/ 414937 h 2497737"/>
                <a:gd name="connsiteX2" fmla="*/ 1257593 w 3820662"/>
                <a:gd name="connsiteY2" fmla="*/ 722912 h 2497737"/>
                <a:gd name="connsiteX3" fmla="*/ 1550474 w 3820662"/>
                <a:gd name="connsiteY3" fmla="*/ 560987 h 2497737"/>
                <a:gd name="connsiteX4" fmla="*/ 1802487 w 3820662"/>
                <a:gd name="connsiteY4" fmla="*/ 719737 h 2497737"/>
                <a:gd name="connsiteX5" fmla="*/ 2016694 w 3820662"/>
                <a:gd name="connsiteY5" fmla="*/ 567337 h 2497737"/>
                <a:gd name="connsiteX6" fmla="*/ 2638425 w 3820662"/>
                <a:gd name="connsiteY6" fmla="*/ 481612 h 2497737"/>
                <a:gd name="connsiteX7" fmla="*/ 2952750 w 3820662"/>
                <a:gd name="connsiteY7" fmla="*/ 24412 h 2497737"/>
                <a:gd name="connsiteX8" fmla="*/ 3381375 w 3820662"/>
                <a:gd name="connsiteY8" fmla="*/ 62512 h 2497737"/>
                <a:gd name="connsiteX9" fmla="*/ 3381375 w 3820662"/>
                <a:gd name="connsiteY9" fmla="*/ 62512 h 2497737"/>
                <a:gd name="connsiteX10" fmla="*/ 3820662 w 3820662"/>
                <a:gd name="connsiteY10" fmla="*/ 67274 h 2497737"/>
                <a:gd name="connsiteX11" fmla="*/ 3705581 w 3820662"/>
                <a:gd name="connsiteY11" fmla="*/ 60131 h 2497737"/>
                <a:gd name="connsiteX0" fmla="*/ 0 w 3820662"/>
                <a:gd name="connsiteY0" fmla="*/ 2497737 h 2497737"/>
                <a:gd name="connsiteX1" fmla="*/ 893088 w 3820662"/>
                <a:gd name="connsiteY1" fmla="*/ 414937 h 2497737"/>
                <a:gd name="connsiteX2" fmla="*/ 1257593 w 3820662"/>
                <a:gd name="connsiteY2" fmla="*/ 722912 h 2497737"/>
                <a:gd name="connsiteX3" fmla="*/ 1550474 w 3820662"/>
                <a:gd name="connsiteY3" fmla="*/ 560987 h 2497737"/>
                <a:gd name="connsiteX4" fmla="*/ 1802487 w 3820662"/>
                <a:gd name="connsiteY4" fmla="*/ 719737 h 2497737"/>
                <a:gd name="connsiteX5" fmla="*/ 2016694 w 3820662"/>
                <a:gd name="connsiteY5" fmla="*/ 567337 h 2497737"/>
                <a:gd name="connsiteX6" fmla="*/ 2952750 w 3820662"/>
                <a:gd name="connsiteY6" fmla="*/ 24412 h 2497737"/>
                <a:gd name="connsiteX7" fmla="*/ 3381375 w 3820662"/>
                <a:gd name="connsiteY7" fmla="*/ 62512 h 2497737"/>
                <a:gd name="connsiteX8" fmla="*/ 3381375 w 3820662"/>
                <a:gd name="connsiteY8" fmla="*/ 62512 h 2497737"/>
                <a:gd name="connsiteX9" fmla="*/ 3820662 w 3820662"/>
                <a:gd name="connsiteY9" fmla="*/ 67274 h 2497737"/>
                <a:gd name="connsiteX10" fmla="*/ 3705581 w 3820662"/>
                <a:gd name="connsiteY10" fmla="*/ 60131 h 2497737"/>
                <a:gd name="connsiteX0" fmla="*/ 0 w 3820662"/>
                <a:gd name="connsiteY0" fmla="*/ 2437606 h 2437606"/>
                <a:gd name="connsiteX1" fmla="*/ 893088 w 3820662"/>
                <a:gd name="connsiteY1" fmla="*/ 354806 h 2437606"/>
                <a:gd name="connsiteX2" fmla="*/ 1257593 w 3820662"/>
                <a:gd name="connsiteY2" fmla="*/ 662781 h 2437606"/>
                <a:gd name="connsiteX3" fmla="*/ 1550474 w 3820662"/>
                <a:gd name="connsiteY3" fmla="*/ 500856 h 2437606"/>
                <a:gd name="connsiteX4" fmla="*/ 1802487 w 3820662"/>
                <a:gd name="connsiteY4" fmla="*/ 659606 h 2437606"/>
                <a:gd name="connsiteX5" fmla="*/ 2016694 w 3820662"/>
                <a:gd name="connsiteY5" fmla="*/ 507206 h 2437606"/>
                <a:gd name="connsiteX6" fmla="*/ 3381375 w 3820662"/>
                <a:gd name="connsiteY6" fmla="*/ 2381 h 2437606"/>
                <a:gd name="connsiteX7" fmla="*/ 3381375 w 3820662"/>
                <a:gd name="connsiteY7" fmla="*/ 2381 h 2437606"/>
                <a:gd name="connsiteX8" fmla="*/ 3820662 w 3820662"/>
                <a:gd name="connsiteY8" fmla="*/ 7143 h 2437606"/>
                <a:gd name="connsiteX9" fmla="*/ 3705581 w 3820662"/>
                <a:gd name="connsiteY9" fmla="*/ 0 h 2437606"/>
                <a:gd name="connsiteX0" fmla="*/ 0 w 3820662"/>
                <a:gd name="connsiteY0" fmla="*/ 2435225 h 2435225"/>
                <a:gd name="connsiteX1" fmla="*/ 893088 w 3820662"/>
                <a:gd name="connsiteY1" fmla="*/ 352425 h 2435225"/>
                <a:gd name="connsiteX2" fmla="*/ 1257593 w 3820662"/>
                <a:gd name="connsiteY2" fmla="*/ 660400 h 2435225"/>
                <a:gd name="connsiteX3" fmla="*/ 1550474 w 3820662"/>
                <a:gd name="connsiteY3" fmla="*/ 498475 h 2435225"/>
                <a:gd name="connsiteX4" fmla="*/ 1802487 w 3820662"/>
                <a:gd name="connsiteY4" fmla="*/ 657225 h 2435225"/>
                <a:gd name="connsiteX5" fmla="*/ 2016694 w 3820662"/>
                <a:gd name="connsiteY5" fmla="*/ 504825 h 2435225"/>
                <a:gd name="connsiteX6" fmla="*/ 3381375 w 3820662"/>
                <a:gd name="connsiteY6" fmla="*/ 0 h 2435225"/>
                <a:gd name="connsiteX7" fmla="*/ 3381375 w 3820662"/>
                <a:gd name="connsiteY7" fmla="*/ 0 h 2435225"/>
                <a:gd name="connsiteX8" fmla="*/ 3820662 w 3820662"/>
                <a:gd name="connsiteY8" fmla="*/ 4762 h 2435225"/>
                <a:gd name="connsiteX0" fmla="*/ 0 w 3820662"/>
                <a:gd name="connsiteY0" fmla="*/ 2435225 h 2435225"/>
                <a:gd name="connsiteX1" fmla="*/ 893088 w 3820662"/>
                <a:gd name="connsiteY1" fmla="*/ 352425 h 2435225"/>
                <a:gd name="connsiteX2" fmla="*/ 1257593 w 3820662"/>
                <a:gd name="connsiteY2" fmla="*/ 660400 h 2435225"/>
                <a:gd name="connsiteX3" fmla="*/ 1550474 w 3820662"/>
                <a:gd name="connsiteY3" fmla="*/ 498475 h 2435225"/>
                <a:gd name="connsiteX4" fmla="*/ 1802487 w 3820662"/>
                <a:gd name="connsiteY4" fmla="*/ 657225 h 2435225"/>
                <a:gd name="connsiteX5" fmla="*/ 2016694 w 3820662"/>
                <a:gd name="connsiteY5" fmla="*/ 504825 h 2435225"/>
                <a:gd name="connsiteX6" fmla="*/ 3381375 w 3820662"/>
                <a:gd name="connsiteY6" fmla="*/ 0 h 2435225"/>
                <a:gd name="connsiteX7" fmla="*/ 3541624 w 3820662"/>
                <a:gd name="connsiteY7" fmla="*/ 381000 h 2435225"/>
                <a:gd name="connsiteX8" fmla="*/ 3820662 w 3820662"/>
                <a:gd name="connsiteY8" fmla="*/ 4762 h 2435225"/>
                <a:gd name="connsiteX0" fmla="*/ 0 w 3820662"/>
                <a:gd name="connsiteY0" fmla="*/ 2430463 h 2430463"/>
                <a:gd name="connsiteX1" fmla="*/ 893088 w 3820662"/>
                <a:gd name="connsiteY1" fmla="*/ 347663 h 2430463"/>
                <a:gd name="connsiteX2" fmla="*/ 1257593 w 3820662"/>
                <a:gd name="connsiteY2" fmla="*/ 655638 h 2430463"/>
                <a:gd name="connsiteX3" fmla="*/ 1550474 w 3820662"/>
                <a:gd name="connsiteY3" fmla="*/ 493713 h 2430463"/>
                <a:gd name="connsiteX4" fmla="*/ 1802487 w 3820662"/>
                <a:gd name="connsiteY4" fmla="*/ 652463 h 2430463"/>
                <a:gd name="connsiteX5" fmla="*/ 2016694 w 3820662"/>
                <a:gd name="connsiteY5" fmla="*/ 500063 h 2430463"/>
                <a:gd name="connsiteX6" fmla="*/ 2403016 w 3820662"/>
                <a:gd name="connsiteY6" fmla="*/ 452438 h 2430463"/>
                <a:gd name="connsiteX7" fmla="*/ 3541624 w 3820662"/>
                <a:gd name="connsiteY7" fmla="*/ 376238 h 2430463"/>
                <a:gd name="connsiteX8" fmla="*/ 3820662 w 3820662"/>
                <a:gd name="connsiteY8" fmla="*/ 0 h 2430463"/>
                <a:gd name="connsiteX0" fmla="*/ 0 w 3820662"/>
                <a:gd name="connsiteY0" fmla="*/ 2430463 h 2430463"/>
                <a:gd name="connsiteX1" fmla="*/ 893088 w 3820662"/>
                <a:gd name="connsiteY1" fmla="*/ 347663 h 2430463"/>
                <a:gd name="connsiteX2" fmla="*/ 1257593 w 3820662"/>
                <a:gd name="connsiteY2" fmla="*/ 655638 h 2430463"/>
                <a:gd name="connsiteX3" fmla="*/ 1550474 w 3820662"/>
                <a:gd name="connsiteY3" fmla="*/ 493713 h 2430463"/>
                <a:gd name="connsiteX4" fmla="*/ 1802487 w 3820662"/>
                <a:gd name="connsiteY4" fmla="*/ 652463 h 2430463"/>
                <a:gd name="connsiteX5" fmla="*/ 2016694 w 3820662"/>
                <a:gd name="connsiteY5" fmla="*/ 500063 h 2430463"/>
                <a:gd name="connsiteX6" fmla="*/ 2403016 w 3820662"/>
                <a:gd name="connsiteY6" fmla="*/ 452438 h 2430463"/>
                <a:gd name="connsiteX7" fmla="*/ 3820662 w 3820662"/>
                <a:gd name="connsiteY7" fmla="*/ 0 h 2430463"/>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16694 w 3044722"/>
                <a:gd name="connsiteY5" fmla="*/ 236308 h 2166708"/>
                <a:gd name="connsiteX6" fmla="*/ 2403016 w 3044722"/>
                <a:gd name="connsiteY6" fmla="*/ 188683 h 2166708"/>
                <a:gd name="connsiteX7" fmla="*/ 3044722 w 3044722"/>
                <a:gd name="connsiteY7" fmla="*/ 193445 h 2166708"/>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58865 w 3044722"/>
                <a:gd name="connsiteY5" fmla="*/ 210908 h 2166708"/>
                <a:gd name="connsiteX6" fmla="*/ 2403016 w 3044722"/>
                <a:gd name="connsiteY6" fmla="*/ 188683 h 2166708"/>
                <a:gd name="connsiteX7" fmla="*/ 3044722 w 3044722"/>
                <a:gd name="connsiteY7" fmla="*/ 193445 h 2166708"/>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58865 w 3044722"/>
                <a:gd name="connsiteY5" fmla="*/ 210908 h 2166708"/>
                <a:gd name="connsiteX6" fmla="*/ 2403016 w 3044722"/>
                <a:gd name="connsiteY6" fmla="*/ 188683 h 2166708"/>
                <a:gd name="connsiteX7" fmla="*/ 3044722 w 3044722"/>
                <a:gd name="connsiteY7" fmla="*/ 193445 h 2166708"/>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58865 w 3044722"/>
                <a:gd name="connsiteY5" fmla="*/ 210908 h 2166708"/>
                <a:gd name="connsiteX6" fmla="*/ 2403016 w 3044722"/>
                <a:gd name="connsiteY6" fmla="*/ 188683 h 2166708"/>
                <a:gd name="connsiteX7" fmla="*/ 3044722 w 3044722"/>
                <a:gd name="connsiteY7" fmla="*/ 193445 h 2166708"/>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58865 w 3044722"/>
                <a:gd name="connsiteY5" fmla="*/ 210908 h 2166708"/>
                <a:gd name="connsiteX6" fmla="*/ 2403016 w 3044722"/>
                <a:gd name="connsiteY6" fmla="*/ 188683 h 2166708"/>
                <a:gd name="connsiteX7" fmla="*/ 3044722 w 3044722"/>
                <a:gd name="connsiteY7" fmla="*/ 193445 h 2166708"/>
                <a:gd name="connsiteX0" fmla="*/ 0 w 3044722"/>
                <a:gd name="connsiteY0" fmla="*/ 2163644 h 2163644"/>
                <a:gd name="connsiteX1" fmla="*/ 893088 w 3044722"/>
                <a:gd name="connsiteY1" fmla="*/ 80844 h 2163644"/>
                <a:gd name="connsiteX2" fmla="*/ 1257593 w 3044722"/>
                <a:gd name="connsiteY2" fmla="*/ 388819 h 2163644"/>
                <a:gd name="connsiteX3" fmla="*/ 1550474 w 3044722"/>
                <a:gd name="connsiteY3" fmla="*/ 226894 h 2163644"/>
                <a:gd name="connsiteX4" fmla="*/ 1802487 w 3044722"/>
                <a:gd name="connsiteY4" fmla="*/ 385644 h 2163644"/>
                <a:gd name="connsiteX5" fmla="*/ 2058865 w 3044722"/>
                <a:gd name="connsiteY5" fmla="*/ 207844 h 2163644"/>
                <a:gd name="connsiteX6" fmla="*/ 2403016 w 3044722"/>
                <a:gd name="connsiteY6" fmla="*/ 185619 h 2163644"/>
                <a:gd name="connsiteX7" fmla="*/ 3044722 w 3044722"/>
                <a:gd name="connsiteY7" fmla="*/ 190381 h 2163644"/>
                <a:gd name="connsiteX0" fmla="*/ 0 w 3044722"/>
                <a:gd name="connsiteY0" fmla="*/ 2163644 h 2163644"/>
                <a:gd name="connsiteX1" fmla="*/ 893088 w 3044722"/>
                <a:gd name="connsiteY1" fmla="*/ 80844 h 2163644"/>
                <a:gd name="connsiteX2" fmla="*/ 1257593 w 3044722"/>
                <a:gd name="connsiteY2" fmla="*/ 388819 h 2163644"/>
                <a:gd name="connsiteX3" fmla="*/ 1550474 w 3044722"/>
                <a:gd name="connsiteY3" fmla="*/ 226894 h 2163644"/>
                <a:gd name="connsiteX4" fmla="*/ 1802487 w 3044722"/>
                <a:gd name="connsiteY4" fmla="*/ 385644 h 2163644"/>
                <a:gd name="connsiteX5" fmla="*/ 2058865 w 3044722"/>
                <a:gd name="connsiteY5" fmla="*/ 207844 h 2163644"/>
                <a:gd name="connsiteX6" fmla="*/ 2403016 w 3044722"/>
                <a:gd name="connsiteY6" fmla="*/ 185619 h 2163644"/>
                <a:gd name="connsiteX7" fmla="*/ 3044722 w 3044722"/>
                <a:gd name="connsiteY7" fmla="*/ 190381 h 2163644"/>
                <a:gd name="connsiteX0" fmla="*/ 0 w 3044722"/>
                <a:gd name="connsiteY0" fmla="*/ 2163113 h 2163113"/>
                <a:gd name="connsiteX1" fmla="*/ 893088 w 3044722"/>
                <a:gd name="connsiteY1" fmla="*/ 80313 h 2163113"/>
                <a:gd name="connsiteX2" fmla="*/ 1257593 w 3044722"/>
                <a:gd name="connsiteY2" fmla="*/ 388288 h 2163113"/>
                <a:gd name="connsiteX3" fmla="*/ 1550474 w 3044722"/>
                <a:gd name="connsiteY3" fmla="*/ 226363 h 2163113"/>
                <a:gd name="connsiteX4" fmla="*/ 1802487 w 3044722"/>
                <a:gd name="connsiteY4" fmla="*/ 385113 h 2163113"/>
                <a:gd name="connsiteX5" fmla="*/ 2058865 w 3044722"/>
                <a:gd name="connsiteY5" fmla="*/ 207313 h 2163113"/>
                <a:gd name="connsiteX6" fmla="*/ 2403016 w 3044722"/>
                <a:gd name="connsiteY6" fmla="*/ 185088 h 2163113"/>
                <a:gd name="connsiteX7" fmla="*/ 3044722 w 3044722"/>
                <a:gd name="connsiteY7" fmla="*/ 189850 h 2163113"/>
                <a:gd name="connsiteX0" fmla="*/ 0 w 3044722"/>
                <a:gd name="connsiteY0" fmla="*/ 2083971 h 2083971"/>
                <a:gd name="connsiteX1" fmla="*/ 893088 w 3044722"/>
                <a:gd name="connsiteY1" fmla="*/ 1171 h 2083971"/>
                <a:gd name="connsiteX2" fmla="*/ 1257593 w 3044722"/>
                <a:gd name="connsiteY2" fmla="*/ 309146 h 2083971"/>
                <a:gd name="connsiteX3" fmla="*/ 1550474 w 3044722"/>
                <a:gd name="connsiteY3" fmla="*/ 147221 h 2083971"/>
                <a:gd name="connsiteX4" fmla="*/ 1802487 w 3044722"/>
                <a:gd name="connsiteY4" fmla="*/ 305971 h 2083971"/>
                <a:gd name="connsiteX5" fmla="*/ 2058865 w 3044722"/>
                <a:gd name="connsiteY5" fmla="*/ 128171 h 2083971"/>
                <a:gd name="connsiteX6" fmla="*/ 2403016 w 3044722"/>
                <a:gd name="connsiteY6" fmla="*/ 105946 h 2083971"/>
                <a:gd name="connsiteX7" fmla="*/ 3044722 w 3044722"/>
                <a:gd name="connsiteY7" fmla="*/ 110708 h 2083971"/>
                <a:gd name="connsiteX0" fmla="*/ 0 w 3044722"/>
                <a:gd name="connsiteY0" fmla="*/ 2083715 h 2083715"/>
                <a:gd name="connsiteX1" fmla="*/ 893088 w 3044722"/>
                <a:gd name="connsiteY1" fmla="*/ 915 h 2083715"/>
                <a:gd name="connsiteX2" fmla="*/ 1257593 w 3044722"/>
                <a:gd name="connsiteY2" fmla="*/ 308890 h 2083715"/>
                <a:gd name="connsiteX3" fmla="*/ 1550474 w 3044722"/>
                <a:gd name="connsiteY3" fmla="*/ 146965 h 2083715"/>
                <a:gd name="connsiteX4" fmla="*/ 1802487 w 3044722"/>
                <a:gd name="connsiteY4" fmla="*/ 305715 h 2083715"/>
                <a:gd name="connsiteX5" fmla="*/ 2058865 w 3044722"/>
                <a:gd name="connsiteY5" fmla="*/ 127915 h 2083715"/>
                <a:gd name="connsiteX6" fmla="*/ 2403016 w 3044722"/>
                <a:gd name="connsiteY6" fmla="*/ 105690 h 2083715"/>
                <a:gd name="connsiteX7" fmla="*/ 3044722 w 3044722"/>
                <a:gd name="connsiteY7" fmla="*/ 110452 h 2083715"/>
                <a:gd name="connsiteX0" fmla="*/ 0 w 3044722"/>
                <a:gd name="connsiteY0" fmla="*/ 2083715 h 2083715"/>
                <a:gd name="connsiteX1" fmla="*/ 893088 w 3044722"/>
                <a:gd name="connsiteY1" fmla="*/ 915 h 2083715"/>
                <a:gd name="connsiteX2" fmla="*/ 1257593 w 3044722"/>
                <a:gd name="connsiteY2" fmla="*/ 308890 h 2083715"/>
                <a:gd name="connsiteX3" fmla="*/ 1550474 w 3044722"/>
                <a:gd name="connsiteY3" fmla="*/ 146965 h 2083715"/>
                <a:gd name="connsiteX4" fmla="*/ 1802487 w 3044722"/>
                <a:gd name="connsiteY4" fmla="*/ 305715 h 2083715"/>
                <a:gd name="connsiteX5" fmla="*/ 2058865 w 3044722"/>
                <a:gd name="connsiteY5" fmla="*/ 127915 h 2083715"/>
                <a:gd name="connsiteX6" fmla="*/ 2403016 w 3044722"/>
                <a:gd name="connsiteY6" fmla="*/ 105690 h 2083715"/>
                <a:gd name="connsiteX7" fmla="*/ 3044722 w 3044722"/>
                <a:gd name="connsiteY7" fmla="*/ 110452 h 2083715"/>
                <a:gd name="connsiteX0" fmla="*/ 0 w 3044722"/>
                <a:gd name="connsiteY0" fmla="*/ 2083715 h 2083715"/>
                <a:gd name="connsiteX1" fmla="*/ 893088 w 3044722"/>
                <a:gd name="connsiteY1" fmla="*/ 915 h 2083715"/>
                <a:gd name="connsiteX2" fmla="*/ 1257593 w 3044722"/>
                <a:gd name="connsiteY2" fmla="*/ 308890 h 2083715"/>
                <a:gd name="connsiteX3" fmla="*/ 1550474 w 3044722"/>
                <a:gd name="connsiteY3" fmla="*/ 146965 h 2083715"/>
                <a:gd name="connsiteX4" fmla="*/ 1802487 w 3044722"/>
                <a:gd name="connsiteY4" fmla="*/ 305715 h 2083715"/>
                <a:gd name="connsiteX5" fmla="*/ 2058865 w 3044722"/>
                <a:gd name="connsiteY5" fmla="*/ 127915 h 2083715"/>
                <a:gd name="connsiteX6" fmla="*/ 2403016 w 3044722"/>
                <a:gd name="connsiteY6" fmla="*/ 105690 h 2083715"/>
                <a:gd name="connsiteX7" fmla="*/ 3044722 w 3044722"/>
                <a:gd name="connsiteY7" fmla="*/ 110452 h 2083715"/>
                <a:gd name="connsiteX0" fmla="*/ 0 w 3044722"/>
                <a:gd name="connsiteY0" fmla="*/ 2083715 h 2083715"/>
                <a:gd name="connsiteX1" fmla="*/ 893088 w 3044722"/>
                <a:gd name="connsiteY1" fmla="*/ 915 h 2083715"/>
                <a:gd name="connsiteX2" fmla="*/ 1257593 w 3044722"/>
                <a:gd name="connsiteY2" fmla="*/ 308890 h 2083715"/>
                <a:gd name="connsiteX3" fmla="*/ 1550474 w 3044722"/>
                <a:gd name="connsiteY3" fmla="*/ 146965 h 2083715"/>
                <a:gd name="connsiteX4" fmla="*/ 1802487 w 3044722"/>
                <a:gd name="connsiteY4" fmla="*/ 305715 h 2083715"/>
                <a:gd name="connsiteX5" fmla="*/ 2058865 w 3044722"/>
                <a:gd name="connsiteY5" fmla="*/ 127915 h 2083715"/>
                <a:gd name="connsiteX6" fmla="*/ 2403016 w 3044722"/>
                <a:gd name="connsiteY6" fmla="*/ 105690 h 2083715"/>
                <a:gd name="connsiteX7" fmla="*/ 3044722 w 3044722"/>
                <a:gd name="connsiteY7" fmla="*/ 110452 h 2083715"/>
                <a:gd name="connsiteX0" fmla="*/ 0 w 3044722"/>
                <a:gd name="connsiteY0" fmla="*/ 2160218 h 2160218"/>
                <a:gd name="connsiteX1" fmla="*/ 893088 w 3044722"/>
                <a:gd name="connsiteY1" fmla="*/ 77418 h 2160218"/>
                <a:gd name="connsiteX2" fmla="*/ 1232291 w 3044722"/>
                <a:gd name="connsiteY2" fmla="*/ 410793 h 2160218"/>
                <a:gd name="connsiteX3" fmla="*/ 1550474 w 3044722"/>
                <a:gd name="connsiteY3" fmla="*/ 223468 h 2160218"/>
                <a:gd name="connsiteX4" fmla="*/ 1802487 w 3044722"/>
                <a:gd name="connsiteY4" fmla="*/ 382218 h 2160218"/>
                <a:gd name="connsiteX5" fmla="*/ 2058865 w 3044722"/>
                <a:gd name="connsiteY5" fmla="*/ 204418 h 2160218"/>
                <a:gd name="connsiteX6" fmla="*/ 2403016 w 3044722"/>
                <a:gd name="connsiteY6" fmla="*/ 182193 h 2160218"/>
                <a:gd name="connsiteX7" fmla="*/ 3044722 w 3044722"/>
                <a:gd name="connsiteY7" fmla="*/ 186955 h 2160218"/>
                <a:gd name="connsiteX0" fmla="*/ 0 w 3044722"/>
                <a:gd name="connsiteY0" fmla="*/ 2162482 h 2162482"/>
                <a:gd name="connsiteX1" fmla="*/ 867786 w 3044722"/>
                <a:gd name="connsiteY1" fmla="*/ 79682 h 2162482"/>
                <a:gd name="connsiteX2" fmla="*/ 1232291 w 3044722"/>
                <a:gd name="connsiteY2" fmla="*/ 413057 h 2162482"/>
                <a:gd name="connsiteX3" fmla="*/ 1550474 w 3044722"/>
                <a:gd name="connsiteY3" fmla="*/ 225732 h 2162482"/>
                <a:gd name="connsiteX4" fmla="*/ 1802487 w 3044722"/>
                <a:gd name="connsiteY4" fmla="*/ 384482 h 2162482"/>
                <a:gd name="connsiteX5" fmla="*/ 2058865 w 3044722"/>
                <a:gd name="connsiteY5" fmla="*/ 206682 h 2162482"/>
                <a:gd name="connsiteX6" fmla="*/ 2403016 w 3044722"/>
                <a:gd name="connsiteY6" fmla="*/ 184457 h 2162482"/>
                <a:gd name="connsiteX7" fmla="*/ 3044722 w 3044722"/>
                <a:gd name="connsiteY7" fmla="*/ 189219 h 2162482"/>
                <a:gd name="connsiteX0" fmla="*/ 0 w 3044722"/>
                <a:gd name="connsiteY0" fmla="*/ 2083329 h 2083329"/>
                <a:gd name="connsiteX1" fmla="*/ 867786 w 3044722"/>
                <a:gd name="connsiteY1" fmla="*/ 529 h 2083329"/>
                <a:gd name="connsiteX2" fmla="*/ 1232291 w 3044722"/>
                <a:gd name="connsiteY2" fmla="*/ 333904 h 2083329"/>
                <a:gd name="connsiteX3" fmla="*/ 1550474 w 3044722"/>
                <a:gd name="connsiteY3" fmla="*/ 146579 h 2083329"/>
                <a:gd name="connsiteX4" fmla="*/ 1802487 w 3044722"/>
                <a:gd name="connsiteY4" fmla="*/ 305329 h 2083329"/>
                <a:gd name="connsiteX5" fmla="*/ 2058865 w 3044722"/>
                <a:gd name="connsiteY5" fmla="*/ 127529 h 2083329"/>
                <a:gd name="connsiteX6" fmla="*/ 2403016 w 3044722"/>
                <a:gd name="connsiteY6" fmla="*/ 105304 h 2083329"/>
                <a:gd name="connsiteX7" fmla="*/ 3044722 w 3044722"/>
                <a:gd name="connsiteY7" fmla="*/ 110066 h 2083329"/>
                <a:gd name="connsiteX0" fmla="*/ 0 w 3044722"/>
                <a:gd name="connsiteY0" fmla="*/ 2083329 h 2083329"/>
                <a:gd name="connsiteX1" fmla="*/ 867786 w 3044722"/>
                <a:gd name="connsiteY1" fmla="*/ 529 h 2083329"/>
                <a:gd name="connsiteX2" fmla="*/ 1232291 w 3044722"/>
                <a:gd name="connsiteY2" fmla="*/ 333904 h 2083329"/>
                <a:gd name="connsiteX3" fmla="*/ 1550474 w 3044722"/>
                <a:gd name="connsiteY3" fmla="*/ 146579 h 2083329"/>
                <a:gd name="connsiteX4" fmla="*/ 1802487 w 3044722"/>
                <a:gd name="connsiteY4" fmla="*/ 305329 h 2083329"/>
                <a:gd name="connsiteX5" fmla="*/ 2075733 w 3044722"/>
                <a:gd name="connsiteY5" fmla="*/ 191029 h 2083329"/>
                <a:gd name="connsiteX6" fmla="*/ 2403016 w 3044722"/>
                <a:gd name="connsiteY6" fmla="*/ 105304 h 2083329"/>
                <a:gd name="connsiteX7" fmla="*/ 3044722 w 3044722"/>
                <a:gd name="connsiteY7" fmla="*/ 110066 h 2083329"/>
                <a:gd name="connsiteX0" fmla="*/ 0 w 3044722"/>
                <a:gd name="connsiteY0" fmla="*/ 2083329 h 2083329"/>
                <a:gd name="connsiteX1" fmla="*/ 867786 w 3044722"/>
                <a:gd name="connsiteY1" fmla="*/ 529 h 2083329"/>
                <a:gd name="connsiteX2" fmla="*/ 1232291 w 3044722"/>
                <a:gd name="connsiteY2" fmla="*/ 333904 h 2083329"/>
                <a:gd name="connsiteX3" fmla="*/ 1550474 w 3044722"/>
                <a:gd name="connsiteY3" fmla="*/ 146579 h 2083329"/>
                <a:gd name="connsiteX4" fmla="*/ 1802487 w 3044722"/>
                <a:gd name="connsiteY4" fmla="*/ 305329 h 2083329"/>
                <a:gd name="connsiteX5" fmla="*/ 2075733 w 3044722"/>
                <a:gd name="connsiteY5" fmla="*/ 191029 h 2083329"/>
                <a:gd name="connsiteX6" fmla="*/ 2386148 w 3044722"/>
                <a:gd name="connsiteY6" fmla="*/ 257704 h 2083329"/>
                <a:gd name="connsiteX7" fmla="*/ 3044722 w 3044722"/>
                <a:gd name="connsiteY7" fmla="*/ 110066 h 2083329"/>
                <a:gd name="connsiteX0" fmla="*/ 0 w 3036288"/>
                <a:gd name="connsiteY0" fmla="*/ 2083329 h 2083329"/>
                <a:gd name="connsiteX1" fmla="*/ 867786 w 3036288"/>
                <a:gd name="connsiteY1" fmla="*/ 529 h 2083329"/>
                <a:gd name="connsiteX2" fmla="*/ 1232291 w 3036288"/>
                <a:gd name="connsiteY2" fmla="*/ 333904 h 2083329"/>
                <a:gd name="connsiteX3" fmla="*/ 1550474 w 3036288"/>
                <a:gd name="connsiteY3" fmla="*/ 146579 h 2083329"/>
                <a:gd name="connsiteX4" fmla="*/ 1802487 w 3036288"/>
                <a:gd name="connsiteY4" fmla="*/ 305329 h 2083329"/>
                <a:gd name="connsiteX5" fmla="*/ 2075733 w 3036288"/>
                <a:gd name="connsiteY5" fmla="*/ 191029 h 2083329"/>
                <a:gd name="connsiteX6" fmla="*/ 2386148 w 3036288"/>
                <a:gd name="connsiteY6" fmla="*/ 257704 h 2083329"/>
                <a:gd name="connsiteX7" fmla="*/ 3036288 w 3036288"/>
                <a:gd name="connsiteY7" fmla="*/ 249766 h 2083329"/>
                <a:gd name="connsiteX0" fmla="*/ 0 w 3036288"/>
                <a:gd name="connsiteY0" fmla="*/ 2083329 h 2083329"/>
                <a:gd name="connsiteX1" fmla="*/ 867786 w 3036288"/>
                <a:gd name="connsiteY1" fmla="*/ 529 h 2083329"/>
                <a:gd name="connsiteX2" fmla="*/ 1232291 w 3036288"/>
                <a:gd name="connsiteY2" fmla="*/ 333904 h 2083329"/>
                <a:gd name="connsiteX3" fmla="*/ 1550474 w 3036288"/>
                <a:gd name="connsiteY3" fmla="*/ 146579 h 2083329"/>
                <a:gd name="connsiteX4" fmla="*/ 1802487 w 3036288"/>
                <a:gd name="connsiteY4" fmla="*/ 305329 h 2083329"/>
                <a:gd name="connsiteX5" fmla="*/ 2075733 w 3036288"/>
                <a:gd name="connsiteY5" fmla="*/ 191029 h 2083329"/>
                <a:gd name="connsiteX6" fmla="*/ 2386148 w 3036288"/>
                <a:gd name="connsiteY6" fmla="*/ 257704 h 2083329"/>
                <a:gd name="connsiteX7" fmla="*/ 3036288 w 3036288"/>
                <a:gd name="connsiteY7" fmla="*/ 249766 h 2083329"/>
                <a:gd name="connsiteX0" fmla="*/ 0 w 3036288"/>
                <a:gd name="connsiteY0" fmla="*/ 2083329 h 2083329"/>
                <a:gd name="connsiteX1" fmla="*/ 867786 w 3036288"/>
                <a:gd name="connsiteY1" fmla="*/ 529 h 2083329"/>
                <a:gd name="connsiteX2" fmla="*/ 1232291 w 3036288"/>
                <a:gd name="connsiteY2" fmla="*/ 333904 h 2083329"/>
                <a:gd name="connsiteX3" fmla="*/ 1550474 w 3036288"/>
                <a:gd name="connsiteY3" fmla="*/ 146579 h 2083329"/>
                <a:gd name="connsiteX4" fmla="*/ 1802487 w 3036288"/>
                <a:gd name="connsiteY4" fmla="*/ 305329 h 2083329"/>
                <a:gd name="connsiteX5" fmla="*/ 2075733 w 3036288"/>
                <a:gd name="connsiteY5" fmla="*/ 191029 h 2083329"/>
                <a:gd name="connsiteX6" fmla="*/ 2386148 w 3036288"/>
                <a:gd name="connsiteY6" fmla="*/ 257704 h 2083329"/>
                <a:gd name="connsiteX7" fmla="*/ 3036288 w 3036288"/>
                <a:gd name="connsiteY7" fmla="*/ 249766 h 2083329"/>
                <a:gd name="connsiteX0" fmla="*/ 0 w 3036288"/>
                <a:gd name="connsiteY0" fmla="*/ 2083329 h 2083329"/>
                <a:gd name="connsiteX1" fmla="*/ 867786 w 3036288"/>
                <a:gd name="connsiteY1" fmla="*/ 529 h 2083329"/>
                <a:gd name="connsiteX2" fmla="*/ 1232291 w 3036288"/>
                <a:gd name="connsiteY2" fmla="*/ 333904 h 2083329"/>
                <a:gd name="connsiteX3" fmla="*/ 1550474 w 3036288"/>
                <a:gd name="connsiteY3" fmla="*/ 146579 h 2083329"/>
                <a:gd name="connsiteX4" fmla="*/ 1802487 w 3036288"/>
                <a:gd name="connsiteY4" fmla="*/ 305329 h 2083329"/>
                <a:gd name="connsiteX5" fmla="*/ 2075733 w 3036288"/>
                <a:gd name="connsiteY5" fmla="*/ 191029 h 2083329"/>
                <a:gd name="connsiteX6" fmla="*/ 2386148 w 3036288"/>
                <a:gd name="connsiteY6" fmla="*/ 257704 h 2083329"/>
                <a:gd name="connsiteX7" fmla="*/ 3036288 w 3036288"/>
                <a:gd name="connsiteY7" fmla="*/ 249766 h 208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6288" h="2083329">
                  <a:moveTo>
                    <a:pt x="0" y="2083329"/>
                  </a:moveTo>
                  <a:cubicBezTo>
                    <a:pt x="381806" y="906197"/>
                    <a:pt x="628667" y="-25400"/>
                    <a:pt x="867786" y="529"/>
                  </a:cubicBezTo>
                  <a:cubicBezTo>
                    <a:pt x="1106905" y="26458"/>
                    <a:pt x="1118510" y="309562"/>
                    <a:pt x="1232291" y="333904"/>
                  </a:cubicBezTo>
                  <a:cubicBezTo>
                    <a:pt x="1346072" y="358246"/>
                    <a:pt x="1455441" y="151341"/>
                    <a:pt x="1550474" y="146579"/>
                  </a:cubicBezTo>
                  <a:cubicBezTo>
                    <a:pt x="1645507" y="141817"/>
                    <a:pt x="1714944" y="297921"/>
                    <a:pt x="1802487" y="305329"/>
                  </a:cubicBezTo>
                  <a:cubicBezTo>
                    <a:pt x="1890030" y="312737"/>
                    <a:pt x="1978456" y="198966"/>
                    <a:pt x="2075733" y="191029"/>
                  </a:cubicBezTo>
                  <a:cubicBezTo>
                    <a:pt x="2173010" y="183092"/>
                    <a:pt x="2293648" y="265641"/>
                    <a:pt x="2386148" y="257704"/>
                  </a:cubicBezTo>
                  <a:lnTo>
                    <a:pt x="3036288" y="249766"/>
                  </a:lnTo>
                </a:path>
              </a:pathLst>
            </a:cu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1400" b="0" i="0" u="none" strike="noStrike" cap="none" normalizeH="0" baseline="0">
                <a:ln>
                  <a:noFill/>
                </a:ln>
                <a:solidFill>
                  <a:schemeClr val="tx1"/>
                </a:solidFill>
                <a:effectLst/>
                <a:latin typeface="+mj-lt"/>
              </a:endParaRPr>
            </a:p>
          </p:txBody>
        </p:sp>
        <p:sp>
          <p:nvSpPr>
            <p:cNvPr id="36" name="Textfeld 35"/>
            <p:cNvSpPr txBox="1"/>
            <p:nvPr/>
          </p:nvSpPr>
          <p:spPr>
            <a:xfrm>
              <a:off x="2282260" y="2827918"/>
              <a:ext cx="2091423" cy="237605"/>
            </a:xfrm>
            <a:prstGeom prst="rect">
              <a:avLst/>
            </a:prstGeom>
            <a:noFill/>
          </p:spPr>
          <p:txBody>
            <a:bodyPr wrap="square" rtlCol="0">
              <a:spAutoFit/>
            </a:bodyPr>
            <a:lstStyle/>
            <a:p>
              <a:pPr algn="l"/>
              <a:r>
                <a:rPr lang="de-DE" sz="1400" dirty="0">
                  <a:latin typeface="+mj-lt"/>
                </a:rPr>
                <a:t>Überschwingweite</a:t>
              </a:r>
            </a:p>
          </p:txBody>
        </p:sp>
        <p:cxnSp>
          <p:nvCxnSpPr>
            <p:cNvPr id="42" name="Gerade Verbindung 41"/>
            <p:cNvCxnSpPr/>
            <p:nvPr/>
          </p:nvCxnSpPr>
          <p:spPr bwMode="auto">
            <a:xfrm>
              <a:off x="2221866" y="3177809"/>
              <a:ext cx="949325" cy="2"/>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50" name="Gerade Verbindung mit Pfeil 49"/>
            <p:cNvCxnSpPr/>
            <p:nvPr/>
          </p:nvCxnSpPr>
          <p:spPr bwMode="auto">
            <a:xfrm flipV="1">
              <a:off x="6012015" y="3455163"/>
              <a:ext cx="0" cy="252058"/>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2" name="Gerade Verbindung mit Pfeil 51"/>
            <p:cNvCxnSpPr/>
            <p:nvPr/>
          </p:nvCxnSpPr>
          <p:spPr bwMode="auto">
            <a:xfrm>
              <a:off x="6012015" y="3102589"/>
              <a:ext cx="0" cy="292387"/>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55" name="Textfeld 54"/>
            <p:cNvSpPr txBox="1"/>
            <p:nvPr/>
          </p:nvSpPr>
          <p:spPr>
            <a:xfrm>
              <a:off x="6067678" y="2811525"/>
              <a:ext cx="1192215" cy="403929"/>
            </a:xfrm>
            <a:prstGeom prst="rect">
              <a:avLst/>
            </a:prstGeom>
            <a:noFill/>
          </p:spPr>
          <p:txBody>
            <a:bodyPr wrap="square" rtlCol="0">
              <a:spAutoFit/>
            </a:bodyPr>
            <a:lstStyle/>
            <a:p>
              <a:pPr algn="l"/>
              <a:r>
                <a:rPr lang="de-DE" sz="1400" dirty="0">
                  <a:latin typeface="+mj-lt"/>
                </a:rPr>
                <a:t>stationäre </a:t>
              </a:r>
            </a:p>
            <a:p>
              <a:pPr algn="l"/>
              <a:r>
                <a:rPr lang="de-DE" sz="1400" dirty="0">
                  <a:latin typeface="+mj-lt"/>
                </a:rPr>
                <a:t>Abweichung</a:t>
              </a:r>
            </a:p>
          </p:txBody>
        </p:sp>
        <p:cxnSp>
          <p:nvCxnSpPr>
            <p:cNvPr id="64" name="Gerade Verbindung 63"/>
            <p:cNvCxnSpPr/>
            <p:nvPr/>
          </p:nvCxnSpPr>
          <p:spPr bwMode="auto">
            <a:xfrm flipH="1">
              <a:off x="1844575" y="3650541"/>
              <a:ext cx="821624"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76" name="Gerade Verbindung 75"/>
            <p:cNvCxnSpPr/>
            <p:nvPr/>
          </p:nvCxnSpPr>
          <p:spPr bwMode="auto">
            <a:xfrm flipV="1">
              <a:off x="2666199" y="3647034"/>
              <a:ext cx="0" cy="1619593"/>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87" name="Gerade Verbindung 86"/>
            <p:cNvCxnSpPr>
              <a:endCxn id="30" idx="1"/>
            </p:cNvCxnSpPr>
            <p:nvPr/>
          </p:nvCxnSpPr>
          <p:spPr bwMode="auto">
            <a:xfrm flipV="1">
              <a:off x="3155454" y="3190842"/>
              <a:ext cx="0" cy="2089815"/>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93" name="Textfeld 92"/>
            <p:cNvSpPr txBox="1"/>
            <p:nvPr/>
          </p:nvSpPr>
          <p:spPr>
            <a:xfrm>
              <a:off x="2506680" y="5263085"/>
              <a:ext cx="408572" cy="237605"/>
            </a:xfrm>
            <a:prstGeom prst="rect">
              <a:avLst/>
            </a:prstGeom>
            <a:noFill/>
          </p:spPr>
          <p:txBody>
            <a:bodyPr wrap="square" rtlCol="0">
              <a:spAutoFit/>
            </a:bodyPr>
            <a:lstStyle/>
            <a:p>
              <a:pPr algn="l"/>
              <a:r>
                <a:rPr lang="de-DE" sz="1400" dirty="0" err="1">
                  <a:latin typeface="+mj-lt"/>
                </a:rPr>
                <a:t>T</a:t>
              </a:r>
              <a:r>
                <a:rPr lang="de-DE" sz="1400" baseline="-25000" dirty="0" err="1">
                  <a:latin typeface="+mj-lt"/>
                </a:rPr>
                <a:t>r</a:t>
              </a:r>
              <a:endParaRPr lang="de-DE" sz="1400" baseline="-25000" dirty="0">
                <a:latin typeface="+mj-lt"/>
              </a:endParaRPr>
            </a:p>
          </p:txBody>
        </p:sp>
        <p:cxnSp>
          <p:nvCxnSpPr>
            <p:cNvPr id="18" name="Gerader Verbinder 17"/>
            <p:cNvCxnSpPr/>
            <p:nvPr/>
          </p:nvCxnSpPr>
          <p:spPr bwMode="auto">
            <a:xfrm>
              <a:off x="1844575" y="3394976"/>
              <a:ext cx="457618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57" name="Gerade Verbindung 89"/>
            <p:cNvCxnSpPr/>
            <p:nvPr/>
          </p:nvCxnSpPr>
          <p:spPr bwMode="auto">
            <a:xfrm flipV="1">
              <a:off x="2316315" y="2885422"/>
              <a:ext cx="0" cy="6046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Gerade Verbindung mit Pfeil 57"/>
            <p:cNvCxnSpPr/>
            <p:nvPr/>
          </p:nvCxnSpPr>
          <p:spPr bwMode="auto">
            <a:xfrm flipV="1">
              <a:off x="2316315" y="3409233"/>
              <a:ext cx="0" cy="194392"/>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9" name="Gerade Verbindung mit Pfeil 58"/>
            <p:cNvCxnSpPr/>
            <p:nvPr/>
          </p:nvCxnSpPr>
          <p:spPr bwMode="auto">
            <a:xfrm>
              <a:off x="2316315" y="2885422"/>
              <a:ext cx="0" cy="292387"/>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68" name="Textfeld 67"/>
            <p:cNvSpPr txBox="1"/>
            <p:nvPr/>
          </p:nvSpPr>
          <p:spPr>
            <a:xfrm>
              <a:off x="1260819" y="3187738"/>
              <a:ext cx="470755" cy="237605"/>
            </a:xfrm>
            <a:prstGeom prst="rect">
              <a:avLst/>
            </a:prstGeom>
            <a:noFill/>
          </p:spPr>
          <p:txBody>
            <a:bodyPr wrap="square" rtlCol="0">
              <a:spAutoFit/>
            </a:bodyPr>
            <a:lstStyle/>
            <a:p>
              <a:r>
                <a:rPr lang="de-DE" sz="1400" dirty="0">
                  <a:latin typeface="+mj-lt"/>
                </a:rPr>
                <a:t>1</a:t>
              </a:r>
            </a:p>
          </p:txBody>
        </p:sp>
        <p:sp>
          <p:nvSpPr>
            <p:cNvPr id="69" name="Textfeld 68"/>
            <p:cNvSpPr txBox="1"/>
            <p:nvPr/>
          </p:nvSpPr>
          <p:spPr>
            <a:xfrm>
              <a:off x="1288332" y="3471611"/>
              <a:ext cx="452988" cy="237605"/>
            </a:xfrm>
            <a:prstGeom prst="rect">
              <a:avLst/>
            </a:prstGeom>
            <a:noFill/>
          </p:spPr>
          <p:txBody>
            <a:bodyPr wrap="square" rtlCol="0">
              <a:spAutoFit/>
            </a:bodyPr>
            <a:lstStyle/>
            <a:p>
              <a:r>
                <a:rPr lang="de-DE" sz="1400" dirty="0">
                  <a:latin typeface="+mj-lt"/>
                </a:rPr>
                <a:t>0,9</a:t>
              </a:r>
            </a:p>
          </p:txBody>
        </p:sp>
        <p:sp>
          <p:nvSpPr>
            <p:cNvPr id="74" name="Textfeld 73"/>
            <p:cNvSpPr txBox="1"/>
            <p:nvPr/>
          </p:nvSpPr>
          <p:spPr>
            <a:xfrm>
              <a:off x="3009436" y="5263085"/>
              <a:ext cx="454874" cy="237605"/>
            </a:xfrm>
            <a:prstGeom prst="rect">
              <a:avLst/>
            </a:prstGeom>
            <a:noFill/>
          </p:spPr>
          <p:txBody>
            <a:bodyPr wrap="square" rtlCol="0">
              <a:spAutoFit/>
            </a:bodyPr>
            <a:lstStyle/>
            <a:p>
              <a:pPr algn="l"/>
              <a:r>
                <a:rPr lang="de-DE" sz="1400" dirty="0">
                  <a:latin typeface="+mj-lt"/>
                </a:rPr>
                <a:t>T</a:t>
              </a:r>
              <a:r>
                <a:rPr lang="de-DE" sz="1400" baseline="-25000" dirty="0">
                  <a:latin typeface="+mj-lt"/>
                </a:rPr>
                <a:t>m</a:t>
              </a:r>
            </a:p>
          </p:txBody>
        </p:sp>
        <p:cxnSp>
          <p:nvCxnSpPr>
            <p:cNvPr id="75" name="Gerade Verbindung 86"/>
            <p:cNvCxnSpPr>
              <a:endCxn id="30" idx="3"/>
            </p:cNvCxnSpPr>
            <p:nvPr/>
          </p:nvCxnSpPr>
          <p:spPr bwMode="auto">
            <a:xfrm flipV="1">
              <a:off x="4175897" y="3336892"/>
              <a:ext cx="7540" cy="1943765"/>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78" name="Textfeld 77"/>
            <p:cNvSpPr txBox="1"/>
            <p:nvPr/>
          </p:nvSpPr>
          <p:spPr>
            <a:xfrm>
              <a:off x="3997241" y="5263085"/>
              <a:ext cx="454874" cy="237605"/>
            </a:xfrm>
            <a:prstGeom prst="rect">
              <a:avLst/>
            </a:prstGeom>
            <a:noFill/>
          </p:spPr>
          <p:txBody>
            <a:bodyPr wrap="square" rtlCol="0">
              <a:spAutoFit/>
            </a:bodyPr>
            <a:lstStyle/>
            <a:p>
              <a:pPr algn="l"/>
              <a:r>
                <a:rPr lang="de-DE" sz="1400" dirty="0" err="1">
                  <a:latin typeface="+mj-lt"/>
                </a:rPr>
                <a:t>T</a:t>
              </a:r>
              <a:r>
                <a:rPr lang="de-DE" sz="1400" baseline="-25000" dirty="0" err="1">
                  <a:latin typeface="+mj-lt"/>
                </a:rPr>
                <a:t>e</a:t>
              </a:r>
              <a:endParaRPr lang="de-DE" sz="1400" baseline="-25000" dirty="0">
                <a:latin typeface="+mj-lt"/>
              </a:endParaRPr>
            </a:p>
          </p:txBody>
        </p:sp>
        <p:cxnSp>
          <p:nvCxnSpPr>
            <p:cNvPr id="79" name="Gerade Verbindung 41"/>
            <p:cNvCxnSpPr/>
            <p:nvPr/>
          </p:nvCxnSpPr>
          <p:spPr bwMode="auto">
            <a:xfrm>
              <a:off x="4183437" y="3336889"/>
              <a:ext cx="268235"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80" name="Gerade Verbindung 89"/>
            <p:cNvCxnSpPr/>
            <p:nvPr/>
          </p:nvCxnSpPr>
          <p:spPr bwMode="auto">
            <a:xfrm flipV="1">
              <a:off x="4377225" y="3044471"/>
              <a:ext cx="0" cy="6046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1" name="Gerade Verbindung mit Pfeil 80"/>
            <p:cNvCxnSpPr/>
            <p:nvPr/>
          </p:nvCxnSpPr>
          <p:spPr bwMode="auto">
            <a:xfrm flipV="1">
              <a:off x="4377225" y="3568282"/>
              <a:ext cx="0" cy="194392"/>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82" name="Gerade Verbindung mit Pfeil 81"/>
            <p:cNvCxnSpPr/>
            <p:nvPr/>
          </p:nvCxnSpPr>
          <p:spPr bwMode="auto">
            <a:xfrm>
              <a:off x="4377225" y="3044471"/>
              <a:ext cx="0" cy="292387"/>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84" name="Gerade Verbindung 41"/>
            <p:cNvCxnSpPr/>
            <p:nvPr/>
          </p:nvCxnSpPr>
          <p:spPr bwMode="auto">
            <a:xfrm>
              <a:off x="4309311" y="3496489"/>
              <a:ext cx="284723"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88" name="Textfeld 87"/>
            <p:cNvSpPr txBox="1"/>
            <p:nvPr/>
          </p:nvSpPr>
          <p:spPr>
            <a:xfrm>
              <a:off x="4392348" y="3527009"/>
              <a:ext cx="2091423" cy="237605"/>
            </a:xfrm>
            <a:prstGeom prst="rect">
              <a:avLst/>
            </a:prstGeom>
            <a:noFill/>
          </p:spPr>
          <p:txBody>
            <a:bodyPr wrap="square" rtlCol="0">
              <a:spAutoFit/>
            </a:bodyPr>
            <a:lstStyle/>
            <a:p>
              <a:pPr algn="l"/>
              <a:r>
                <a:rPr lang="de-DE" sz="1400" dirty="0">
                  <a:latin typeface="+mj-lt"/>
                </a:rPr>
                <a:t>2</a:t>
              </a:r>
              <a:r>
                <a:rPr lang="el-GR" sz="1400" dirty="0">
                  <a:latin typeface="+mj-lt"/>
                </a:rPr>
                <a:t>ε</a:t>
              </a:r>
              <a:endParaRPr lang="de-DE" sz="1400" dirty="0">
                <a:latin typeface="+mj-lt"/>
              </a:endParaRPr>
            </a:p>
          </p:txBody>
        </p:sp>
        <p:sp>
          <p:nvSpPr>
            <p:cNvPr id="89" name="Textfeld 88"/>
            <p:cNvSpPr txBox="1"/>
            <p:nvPr/>
          </p:nvSpPr>
          <p:spPr>
            <a:xfrm>
              <a:off x="4966303" y="4247096"/>
              <a:ext cx="2293590" cy="736575"/>
            </a:xfrm>
            <a:prstGeom prst="rect">
              <a:avLst/>
            </a:prstGeom>
            <a:noFill/>
          </p:spPr>
          <p:txBody>
            <a:bodyPr wrap="square" rtlCol="0">
              <a:spAutoFit/>
            </a:bodyPr>
            <a:lstStyle/>
            <a:p>
              <a:pPr algn="l">
                <a:tabLst>
                  <a:tab pos="363538" algn="l"/>
                </a:tabLst>
              </a:pPr>
              <a:r>
                <a:rPr lang="de-DE" sz="1400" dirty="0" err="1">
                  <a:latin typeface="+mj-lt"/>
                </a:rPr>
                <a:t>T</a:t>
              </a:r>
              <a:r>
                <a:rPr lang="de-DE" sz="1400" baseline="-25000" dirty="0" err="1">
                  <a:latin typeface="+mj-lt"/>
                </a:rPr>
                <a:t>r</a:t>
              </a:r>
              <a:r>
                <a:rPr lang="de-DE" sz="1400" dirty="0">
                  <a:latin typeface="+mj-lt"/>
                </a:rPr>
                <a:t>: 	Anstiegszeit</a:t>
              </a:r>
            </a:p>
            <a:p>
              <a:pPr algn="l">
                <a:tabLst>
                  <a:tab pos="363538" algn="l"/>
                </a:tabLst>
              </a:pPr>
              <a:r>
                <a:rPr lang="de-DE" sz="1400" dirty="0">
                  <a:latin typeface="+mj-lt"/>
                </a:rPr>
                <a:t>T</a:t>
              </a:r>
              <a:r>
                <a:rPr lang="de-DE" sz="1400" baseline="-25000" dirty="0">
                  <a:latin typeface="+mj-lt"/>
                </a:rPr>
                <a:t>m</a:t>
              </a:r>
              <a:r>
                <a:rPr lang="de-DE" sz="1400" dirty="0">
                  <a:latin typeface="+mj-lt"/>
                </a:rPr>
                <a:t>:	Überschwingzeit</a:t>
              </a:r>
            </a:p>
            <a:p>
              <a:pPr algn="l">
                <a:tabLst>
                  <a:tab pos="363538" algn="l"/>
                </a:tabLst>
              </a:pPr>
              <a:r>
                <a:rPr lang="de-DE" sz="1400" dirty="0" err="1">
                  <a:latin typeface="+mj-lt"/>
                </a:rPr>
                <a:t>T</a:t>
              </a:r>
              <a:r>
                <a:rPr lang="de-DE" sz="1400" baseline="-25000" dirty="0" err="1">
                  <a:latin typeface="+mj-lt"/>
                </a:rPr>
                <a:t>e</a:t>
              </a:r>
              <a:r>
                <a:rPr lang="de-DE" sz="1400" dirty="0">
                  <a:latin typeface="+mj-lt"/>
                </a:rPr>
                <a:t>: 	Beruhigungszeit</a:t>
              </a:r>
            </a:p>
            <a:p>
              <a:pPr algn="l">
                <a:tabLst>
                  <a:tab pos="363538" algn="l"/>
                </a:tabLst>
              </a:pPr>
              <a:r>
                <a:rPr lang="el-GR" sz="1400" dirty="0">
                  <a:latin typeface="+mj-lt"/>
                </a:rPr>
                <a:t>ε</a:t>
              </a:r>
              <a:r>
                <a:rPr lang="de-DE" sz="1400" dirty="0">
                  <a:latin typeface="+mj-lt"/>
                </a:rPr>
                <a:t>: 5% der Überschwingweite</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Auslegung</a:t>
            </a:r>
          </a:p>
        </p:txBody>
      </p:sp>
      <p:sp>
        <p:nvSpPr>
          <p:cNvPr id="4" name="Inhaltsplatzhalter 3"/>
          <p:cNvSpPr>
            <a:spLocks noGrp="1"/>
          </p:cNvSpPr>
          <p:nvPr>
            <p:ph idx="1"/>
          </p:nvPr>
        </p:nvSpPr>
        <p:spPr/>
        <p:txBody>
          <a:bodyPr/>
          <a:lstStyle/>
          <a:p>
            <a:pPr marL="0" indent="0">
              <a:buNone/>
            </a:pPr>
            <a:r>
              <a:rPr lang="de-DE" dirty="0">
                <a:latin typeface="+mj-lt"/>
              </a:rPr>
              <a:t>Auswirkung der Erhöhung der einzelnen PID-Anteile</a:t>
            </a:r>
          </a:p>
        </p:txBody>
      </p:sp>
      <p:sp>
        <p:nvSpPr>
          <p:cNvPr id="5" name="Inhaltsplatzhalter 4"/>
          <p:cNvSpPr>
            <a:spLocks noGrp="1"/>
          </p:cNvSpPr>
          <p:nvPr>
            <p:ph idx="13"/>
          </p:nvPr>
        </p:nvSpPr>
        <p:spPr/>
        <p:txBody>
          <a:bodyPr/>
          <a:lstStyle/>
          <a:p>
            <a:r>
              <a:rPr lang="de-DE" dirty="0">
                <a:latin typeface="+mj-lt"/>
              </a:rPr>
              <a:t>Grundlagen</a:t>
            </a:r>
          </a:p>
        </p:txBody>
      </p:sp>
      <p:graphicFrame>
        <p:nvGraphicFramePr>
          <p:cNvPr id="6" name="Tabelle 5"/>
          <p:cNvGraphicFramePr>
            <a:graphicFrameLocks noGrp="1"/>
          </p:cNvGraphicFramePr>
          <p:nvPr>
            <p:extLst>
              <p:ext uri="{D42A27DB-BD31-4B8C-83A1-F6EECF244321}">
                <p14:modId xmlns:p14="http://schemas.microsoft.com/office/powerpoint/2010/main" val="1732058237"/>
              </p:ext>
            </p:extLst>
          </p:nvPr>
        </p:nvGraphicFramePr>
        <p:xfrm>
          <a:off x="508000" y="2819400"/>
          <a:ext cx="8128000" cy="3149600"/>
        </p:xfrm>
        <a:graphic>
          <a:graphicData uri="http://schemas.openxmlformats.org/drawingml/2006/table">
            <a:tbl>
              <a:tblPr firstRow="1" bandRow="1">
                <a:tableStyleId>{5940675A-B579-460E-94D1-54222C63F5DA}</a:tableStyleId>
              </a:tblPr>
              <a:tblGrid>
                <a:gridCol w="1562100">
                  <a:extLst>
                    <a:ext uri="{9D8B030D-6E8A-4147-A177-3AD203B41FA5}">
                      <a16:colId xmlns:a16="http://schemas.microsoft.com/office/drawing/2014/main" val="3857562965"/>
                    </a:ext>
                  </a:extLst>
                </a:gridCol>
                <a:gridCol w="1638300">
                  <a:extLst>
                    <a:ext uri="{9D8B030D-6E8A-4147-A177-3AD203B41FA5}">
                      <a16:colId xmlns:a16="http://schemas.microsoft.com/office/drawing/2014/main" val="489915166"/>
                    </a:ext>
                  </a:extLst>
                </a:gridCol>
                <a:gridCol w="1689100">
                  <a:extLst>
                    <a:ext uri="{9D8B030D-6E8A-4147-A177-3AD203B41FA5}">
                      <a16:colId xmlns:a16="http://schemas.microsoft.com/office/drawing/2014/main" val="1944051961"/>
                    </a:ext>
                  </a:extLst>
                </a:gridCol>
                <a:gridCol w="1612900">
                  <a:extLst>
                    <a:ext uri="{9D8B030D-6E8A-4147-A177-3AD203B41FA5}">
                      <a16:colId xmlns:a16="http://schemas.microsoft.com/office/drawing/2014/main" val="2135157263"/>
                    </a:ext>
                  </a:extLst>
                </a:gridCol>
                <a:gridCol w="1625600">
                  <a:extLst>
                    <a:ext uri="{9D8B030D-6E8A-4147-A177-3AD203B41FA5}">
                      <a16:colId xmlns:a16="http://schemas.microsoft.com/office/drawing/2014/main" val="1911062873"/>
                    </a:ext>
                  </a:extLst>
                </a:gridCol>
              </a:tblGrid>
              <a:tr h="787400">
                <a:tc>
                  <a:txBody>
                    <a:bodyPr/>
                    <a:lstStyle/>
                    <a:p>
                      <a:r>
                        <a:rPr lang="de-DE" dirty="0"/>
                        <a:t>Erhöhung des ...</a:t>
                      </a:r>
                    </a:p>
                  </a:txBody>
                  <a:tcPr/>
                </a:tc>
                <a:tc>
                  <a:txBody>
                    <a:bodyPr/>
                    <a:lstStyle/>
                    <a:p>
                      <a:r>
                        <a:rPr lang="de-DE" dirty="0"/>
                        <a:t>Anstiegszeit</a:t>
                      </a:r>
                    </a:p>
                  </a:txBody>
                  <a:tcPr/>
                </a:tc>
                <a:tc>
                  <a:txBody>
                    <a:bodyPr/>
                    <a:lstStyle/>
                    <a:p>
                      <a:r>
                        <a:rPr lang="de-DE" dirty="0"/>
                        <a:t>Überschwing-weite</a:t>
                      </a:r>
                    </a:p>
                  </a:txBody>
                  <a:tcPr/>
                </a:tc>
                <a:tc>
                  <a:txBody>
                    <a:bodyPr/>
                    <a:lstStyle/>
                    <a:p>
                      <a:r>
                        <a:rPr lang="de-DE" dirty="0"/>
                        <a:t>Beruhigungs-zeit</a:t>
                      </a:r>
                    </a:p>
                  </a:txBody>
                  <a:tcPr/>
                </a:tc>
                <a:tc>
                  <a:txBody>
                    <a:bodyPr/>
                    <a:lstStyle/>
                    <a:p>
                      <a:r>
                        <a:rPr lang="de-DE" dirty="0"/>
                        <a:t>Stationäre</a:t>
                      </a:r>
                      <a:r>
                        <a:rPr lang="de-DE" baseline="0" dirty="0"/>
                        <a:t> Abweichung</a:t>
                      </a:r>
                      <a:endParaRPr lang="de-DE" dirty="0"/>
                    </a:p>
                  </a:txBody>
                  <a:tcPr/>
                </a:tc>
                <a:extLst>
                  <a:ext uri="{0D108BD9-81ED-4DB2-BD59-A6C34878D82A}">
                    <a16:rowId xmlns:a16="http://schemas.microsoft.com/office/drawing/2014/main" val="1653508893"/>
                  </a:ext>
                </a:extLst>
              </a:tr>
              <a:tr h="787400">
                <a:tc>
                  <a:txBody>
                    <a:bodyPr/>
                    <a:lstStyle/>
                    <a:p>
                      <a:r>
                        <a:rPr lang="de-DE" dirty="0"/>
                        <a:t>Proportional-anteils </a:t>
                      </a:r>
                    </a:p>
                  </a:txBody>
                  <a:tcPr/>
                </a:tc>
                <a:tc>
                  <a:txBody>
                    <a:bodyPr/>
                    <a:lstStyle/>
                    <a:p>
                      <a:endParaRPr lang="de-DE" dirty="0"/>
                    </a:p>
                  </a:txBody>
                  <a:tcPr/>
                </a:tc>
                <a:tc>
                  <a:txBody>
                    <a:bodyPr/>
                    <a:lstStyle/>
                    <a:p>
                      <a:endParaRPr lang="de-DE" dirty="0"/>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3883496832"/>
                  </a:ext>
                </a:extLst>
              </a:tr>
              <a:tr h="787400">
                <a:tc>
                  <a:txBody>
                    <a:bodyPr/>
                    <a:lstStyle/>
                    <a:p>
                      <a:r>
                        <a:rPr lang="de-DE" dirty="0"/>
                        <a:t>Integral-anteils</a:t>
                      </a:r>
                    </a:p>
                  </a:txBody>
                  <a:tcPr/>
                </a:tc>
                <a:tc>
                  <a:txBody>
                    <a:bodyPr/>
                    <a:lstStyle/>
                    <a:p>
                      <a:endParaRPr lang="de-DE"/>
                    </a:p>
                  </a:txBody>
                  <a:tcPr/>
                </a:tc>
                <a:tc>
                  <a:txBody>
                    <a:bodyPr/>
                    <a:lstStyle/>
                    <a:p>
                      <a:endParaRPr lang="de-DE" dirty="0"/>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683992037"/>
                  </a:ext>
                </a:extLst>
              </a:tr>
              <a:tr h="787400">
                <a:tc>
                  <a:txBody>
                    <a:bodyPr/>
                    <a:lstStyle/>
                    <a:p>
                      <a:r>
                        <a:rPr lang="de-DE" dirty="0"/>
                        <a:t>Differential-anteils</a:t>
                      </a:r>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extLst>
                  <a:ext uri="{0D108BD9-81ED-4DB2-BD59-A6C34878D82A}">
                    <a16:rowId xmlns:a16="http://schemas.microsoft.com/office/drawing/2014/main" val="1729463298"/>
                  </a:ext>
                </a:extLst>
              </a:tr>
            </a:tbl>
          </a:graphicData>
        </a:graphic>
      </p:graphicFrame>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Tree>
    <p:extLst>
      <p:ext uri="{BB962C8B-B14F-4D97-AF65-F5344CB8AC3E}">
        <p14:creationId xmlns:p14="http://schemas.microsoft.com/office/powerpoint/2010/main" val="3013713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haltsplatzhalter 15"/>
          <p:cNvSpPr>
            <a:spLocks noGrp="1"/>
          </p:cNvSpPr>
          <p:nvPr>
            <p:ph sz="half" idx="2"/>
          </p:nvPr>
        </p:nvSpPr>
        <p:spPr/>
        <p:txBody>
          <a:bodyPr/>
          <a:lstStyle/>
          <a:p>
            <a:r>
              <a:rPr lang="de-DE" sz="1600" dirty="0">
                <a:latin typeface="+mj-lt"/>
              </a:rPr>
              <a:t>Systemidentifikation</a:t>
            </a:r>
          </a:p>
          <a:p>
            <a:r>
              <a:rPr lang="de-DE" sz="1600" dirty="0">
                <a:latin typeface="+mj-lt"/>
              </a:rPr>
              <a:t>Einstellregeln nach Ziegler-Nichols</a:t>
            </a:r>
          </a:p>
          <a:p>
            <a:r>
              <a:rPr lang="de-DE" sz="1600" dirty="0">
                <a:latin typeface="+mj-lt"/>
              </a:rPr>
              <a:t>Parameteroptimierung</a:t>
            </a:r>
          </a:p>
          <a:p>
            <a:endParaRPr lang="de-DE" sz="1600" dirty="0">
              <a:latin typeface="+mj-lt"/>
            </a:endParaRPr>
          </a:p>
        </p:txBody>
      </p:sp>
      <p:sp>
        <p:nvSpPr>
          <p:cNvPr id="13" name="Textplatzhalter 12"/>
          <p:cNvSpPr>
            <a:spLocks noGrp="1"/>
          </p:cNvSpPr>
          <p:nvPr>
            <p:ph type="body" idx="1"/>
          </p:nvPr>
        </p:nvSpPr>
        <p:spPr/>
        <p:txBody>
          <a:bodyPr/>
          <a:lstStyle/>
          <a:p>
            <a:r>
              <a:rPr lang="de-DE" dirty="0">
                <a:latin typeface="+mj-lt"/>
              </a:rPr>
              <a:t>Experimentelle Auslegung</a:t>
            </a:r>
          </a:p>
        </p:txBody>
      </p:sp>
      <p:sp>
        <p:nvSpPr>
          <p:cNvPr id="14" name="Textplatzhalter 13"/>
          <p:cNvSpPr>
            <a:spLocks noGrp="1"/>
          </p:cNvSpPr>
          <p:nvPr>
            <p:ph type="body" sz="quarter" idx="3"/>
          </p:nvPr>
        </p:nvSpPr>
        <p:spPr/>
        <p:txBody>
          <a:bodyPr/>
          <a:lstStyle/>
          <a:p>
            <a:r>
              <a:rPr lang="de-DE" dirty="0">
                <a:latin typeface="+mj-lt"/>
              </a:rPr>
              <a:t>Modellbasierte Auslegung</a:t>
            </a:r>
          </a:p>
        </p:txBody>
      </p:sp>
      <p:sp>
        <p:nvSpPr>
          <p:cNvPr id="8" name="Inhaltsplatzhalter 7"/>
          <p:cNvSpPr>
            <a:spLocks noGrp="1"/>
          </p:cNvSpPr>
          <p:nvPr>
            <p:ph sz="quarter" idx="4"/>
          </p:nvPr>
        </p:nvSpPr>
        <p:spPr/>
        <p:txBody>
          <a:bodyPr/>
          <a:lstStyle/>
          <a:p>
            <a:r>
              <a:rPr lang="de-DE" sz="1600" dirty="0">
                <a:latin typeface="+mj-lt"/>
              </a:rPr>
              <a:t>Einstellregeln nach Ziegler-Nichols</a:t>
            </a:r>
          </a:p>
          <a:p>
            <a:r>
              <a:rPr lang="de-DE" sz="1600" dirty="0">
                <a:latin typeface="+mj-lt"/>
              </a:rPr>
              <a:t>Auslegung nach symmetrischem Optimum</a:t>
            </a:r>
          </a:p>
          <a:p>
            <a:r>
              <a:rPr lang="de-DE" sz="1600" dirty="0">
                <a:latin typeface="+mj-lt"/>
              </a:rPr>
              <a:t>Modellbasierte Regelung</a:t>
            </a:r>
          </a:p>
          <a:p>
            <a:pPr lvl="1"/>
            <a:r>
              <a:rPr lang="de-DE" sz="1600" dirty="0">
                <a:latin typeface="+mj-lt"/>
              </a:rPr>
              <a:t>Kompensationsregelung</a:t>
            </a:r>
          </a:p>
          <a:p>
            <a:pPr lvl="1"/>
            <a:r>
              <a:rPr lang="de-DE" sz="1600" dirty="0">
                <a:latin typeface="+mj-lt"/>
              </a:rPr>
              <a:t>Internal Model Control</a:t>
            </a:r>
          </a:p>
          <a:p>
            <a:r>
              <a:rPr lang="de-DE" sz="1600" dirty="0">
                <a:latin typeface="+mj-lt"/>
              </a:rPr>
              <a:t>Robuste Regelung</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12" name="Inhaltsplatzhalter 11"/>
          <p:cNvSpPr>
            <a:spLocks noGrp="1"/>
          </p:cNvSpPr>
          <p:nvPr>
            <p:ph idx="13"/>
          </p:nvPr>
        </p:nvSpPr>
        <p:spPr/>
        <p:txBody>
          <a:bodyPr/>
          <a:lstStyle/>
          <a:p>
            <a:r>
              <a:rPr lang="de-DE" dirty="0">
                <a:latin typeface="+mj-lt"/>
              </a:rPr>
              <a:t>Grundlagen</a:t>
            </a:r>
          </a:p>
        </p:txBody>
      </p:sp>
      <p:sp>
        <p:nvSpPr>
          <p:cNvPr id="15" name="Inhaltsplatzhalter 14"/>
          <p:cNvSpPr>
            <a:spLocks noGrp="1"/>
          </p:cNvSpPr>
          <p:nvPr>
            <p:ph sz="half" idx="14"/>
          </p:nvPr>
        </p:nvSpPr>
        <p:spPr/>
        <p:txBody>
          <a:bodyPr/>
          <a:lstStyle/>
          <a:p>
            <a:r>
              <a:rPr lang="de-DE" dirty="0">
                <a:latin typeface="+mj-lt"/>
              </a:rPr>
              <a:t>Auslegung</a:t>
            </a:r>
          </a:p>
        </p:txBody>
      </p:sp>
    </p:spTree>
    <p:extLst>
      <p:ext uri="{BB962C8B-B14F-4D97-AF65-F5344CB8AC3E}">
        <p14:creationId xmlns:p14="http://schemas.microsoft.com/office/powerpoint/2010/main" val="1941661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de-DE" dirty="0"/>
              <a:t>Roboterregelung</a:t>
            </a:r>
          </a:p>
        </p:txBody>
      </p:sp>
      <p:sp>
        <p:nvSpPr>
          <p:cNvPr id="8" name="Untertitel 7"/>
          <p:cNvSpPr>
            <a:spLocks noGrp="1"/>
          </p:cNvSpPr>
          <p:nvPr>
            <p:ph type="subTitle" idx="1"/>
          </p:nvPr>
        </p:nvSpPr>
        <p:spPr/>
        <p:txBody>
          <a:bodyPr/>
          <a:lstStyle/>
          <a:p>
            <a:r>
              <a:rPr lang="de-DE" dirty="0"/>
              <a:t>Regelungstechnik</a:t>
            </a:r>
          </a:p>
        </p:txBody>
      </p:sp>
    </p:spTree>
    <p:extLst>
      <p:ext uri="{BB962C8B-B14F-4D97-AF65-F5344CB8AC3E}">
        <p14:creationId xmlns:p14="http://schemas.microsoft.com/office/powerpoint/2010/main" val="1500562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8000" y="1225551"/>
            <a:ext cx="7767320" cy="382439"/>
          </a:xfrm>
        </p:spPr>
        <p:txBody>
          <a:bodyPr/>
          <a:lstStyle/>
          <a:p>
            <a:r>
              <a:rPr lang="de-DE" dirty="0">
                <a:latin typeface="+mj-lt"/>
              </a:rPr>
              <a:t>Direkte Kinematik:</a:t>
            </a:r>
            <a:br>
              <a:rPr lang="de-DE" dirty="0">
                <a:latin typeface="+mj-lt"/>
              </a:rPr>
            </a:br>
            <a:endParaRPr lang="de-DE" sz="1600" b="0" dirty="0">
              <a:latin typeface="+mj-lt"/>
            </a:endParaRP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6" name="Inhaltsplatzhalter 5"/>
          <p:cNvSpPr>
            <a:spLocks noGrp="1"/>
          </p:cNvSpPr>
          <p:nvPr>
            <p:ph idx="13"/>
          </p:nvPr>
        </p:nvSpPr>
        <p:spPr/>
        <p:txBody>
          <a:bodyPr/>
          <a:lstStyle/>
          <a:p>
            <a:r>
              <a:rPr lang="de-DE" dirty="0">
                <a:latin typeface="+mj-lt"/>
              </a:rPr>
              <a:t>Roboterregelung</a:t>
            </a:r>
          </a:p>
        </p:txBody>
      </p:sp>
      <p:sp>
        <p:nvSpPr>
          <p:cNvPr id="7" name="Rechteck 6"/>
          <p:cNvSpPr>
            <a:spLocks noChangeArrowheads="1"/>
          </p:cNvSpPr>
          <p:nvPr/>
        </p:nvSpPr>
        <p:spPr bwMode="auto">
          <a:xfrm>
            <a:off x="1175675" y="2355626"/>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DK</a:t>
            </a:r>
          </a:p>
        </p:txBody>
      </p:sp>
      <p:cxnSp>
        <p:nvCxnSpPr>
          <p:cNvPr id="8" name="Gerade Verbindung mit Pfeil 12"/>
          <p:cNvCxnSpPr>
            <a:cxnSpLocks noChangeShapeType="1"/>
            <a:endCxn id="7" idx="1"/>
          </p:cNvCxnSpPr>
          <p:nvPr/>
        </p:nvCxnSpPr>
        <p:spPr bwMode="auto">
          <a:xfrm>
            <a:off x="668269" y="2601496"/>
            <a:ext cx="507406" cy="1"/>
          </a:xfrm>
          <a:prstGeom prst="straightConnector1">
            <a:avLst/>
          </a:prstGeom>
          <a:noFill/>
          <a:ln w="19050" algn="ctr">
            <a:solidFill>
              <a:schemeClr val="tx1"/>
            </a:solidFill>
            <a:round/>
            <a:headEnd type="none" w="med" len="med"/>
            <a:tailEnd type="triangle" w="med" len="med"/>
          </a:ln>
        </p:spPr>
      </p:cxnSp>
      <p:cxnSp>
        <p:nvCxnSpPr>
          <p:cNvPr id="9" name="Gerade Verbindung mit Pfeil 23"/>
          <p:cNvCxnSpPr>
            <a:cxnSpLocks noChangeShapeType="1"/>
            <a:stCxn id="7" idx="3"/>
          </p:cNvCxnSpPr>
          <p:nvPr/>
        </p:nvCxnSpPr>
        <p:spPr bwMode="auto">
          <a:xfrm flipV="1">
            <a:off x="2447034" y="2601496"/>
            <a:ext cx="441806" cy="1"/>
          </a:xfrm>
          <a:prstGeom prst="straightConnector1">
            <a:avLst/>
          </a:prstGeom>
          <a:noFill/>
          <a:ln w="19050" algn="ctr">
            <a:solidFill>
              <a:schemeClr val="tx1"/>
            </a:solidFill>
            <a:round/>
            <a:headEnd type="none" w="med" len="med"/>
            <a:tailEnd type="triangle" w="med" len="med"/>
          </a:ln>
        </p:spPr>
      </p:cxnSp>
      <p:sp>
        <p:nvSpPr>
          <p:cNvPr id="10" name="Textfeld 9"/>
          <p:cNvSpPr txBox="1"/>
          <p:nvPr/>
        </p:nvSpPr>
        <p:spPr>
          <a:xfrm>
            <a:off x="551732" y="2272983"/>
            <a:ext cx="336206" cy="307777"/>
          </a:xfrm>
          <a:prstGeom prst="rect">
            <a:avLst/>
          </a:prstGeom>
          <a:noFill/>
        </p:spPr>
        <p:txBody>
          <a:bodyPr wrap="square" rtlCol="0">
            <a:spAutoFit/>
          </a:bodyPr>
          <a:lstStyle/>
          <a:p>
            <a:pPr algn="l"/>
            <a:r>
              <a:rPr lang="de-DE" sz="1400" dirty="0">
                <a:latin typeface="+mj-lt"/>
              </a:rPr>
              <a:t>q</a:t>
            </a:r>
          </a:p>
        </p:txBody>
      </p:sp>
      <p:sp>
        <p:nvSpPr>
          <p:cNvPr id="11" name="Textfeld 10"/>
          <p:cNvSpPr txBox="1"/>
          <p:nvPr/>
        </p:nvSpPr>
        <p:spPr>
          <a:xfrm>
            <a:off x="2554063" y="2293719"/>
            <a:ext cx="336206" cy="307777"/>
          </a:xfrm>
          <a:prstGeom prst="rect">
            <a:avLst/>
          </a:prstGeom>
          <a:noFill/>
        </p:spPr>
        <p:txBody>
          <a:bodyPr wrap="square" rtlCol="0">
            <a:spAutoFit/>
          </a:bodyPr>
          <a:lstStyle/>
          <a:p>
            <a:pPr algn="l"/>
            <a:r>
              <a:rPr lang="de-DE" sz="1400" dirty="0">
                <a:latin typeface="+mj-lt"/>
              </a:rPr>
              <a:t>X</a:t>
            </a:r>
          </a:p>
        </p:txBody>
      </p:sp>
      <p:sp>
        <p:nvSpPr>
          <p:cNvPr id="12" name="Rechteck 11"/>
          <p:cNvSpPr/>
          <p:nvPr/>
        </p:nvSpPr>
        <p:spPr>
          <a:xfrm>
            <a:off x="507999" y="5626597"/>
            <a:ext cx="6045200" cy="646331"/>
          </a:xfrm>
          <a:prstGeom prst="rect">
            <a:avLst/>
          </a:prstGeom>
        </p:spPr>
        <p:txBody>
          <a:bodyPr wrap="square">
            <a:spAutoFit/>
          </a:bodyPr>
          <a:lstStyle/>
          <a:p>
            <a:pPr algn="l">
              <a:tabLst>
                <a:tab pos="363538" algn="l"/>
              </a:tabLst>
            </a:pPr>
            <a:r>
              <a:rPr lang="de-DE" sz="1800" dirty="0">
                <a:latin typeface="+mj-lt"/>
              </a:rPr>
              <a:t>q: Gelenkwinkel des Roboters</a:t>
            </a:r>
          </a:p>
          <a:p>
            <a:pPr algn="l">
              <a:tabLst>
                <a:tab pos="363538" algn="l"/>
              </a:tabLst>
            </a:pPr>
            <a:r>
              <a:rPr lang="de-DE" sz="1800" dirty="0">
                <a:latin typeface="+mj-lt"/>
              </a:rPr>
              <a:t>X:	Kartesische Position des Werkzeugmittelpunkts</a:t>
            </a:r>
          </a:p>
        </p:txBody>
      </p:sp>
      <p:sp>
        <p:nvSpPr>
          <p:cNvPr id="18" name="Titel 1"/>
          <p:cNvSpPr txBox="1">
            <a:spLocks/>
          </p:cNvSpPr>
          <p:nvPr/>
        </p:nvSpPr>
        <p:spPr bwMode="auto">
          <a:xfrm>
            <a:off x="507999" y="3139296"/>
            <a:ext cx="7767321" cy="3824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kern="0" dirty="0">
                <a:latin typeface="+mj-lt"/>
              </a:rPr>
              <a:t>Inverse Kinematik: </a:t>
            </a:r>
          </a:p>
        </p:txBody>
      </p:sp>
      <p:sp>
        <p:nvSpPr>
          <p:cNvPr id="19" name="Rechteck 18"/>
          <p:cNvSpPr>
            <a:spLocks noChangeArrowheads="1"/>
          </p:cNvSpPr>
          <p:nvPr/>
        </p:nvSpPr>
        <p:spPr bwMode="auto">
          <a:xfrm>
            <a:off x="1141641" y="4761113"/>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IK</a:t>
            </a:r>
          </a:p>
        </p:txBody>
      </p:sp>
      <p:cxnSp>
        <p:nvCxnSpPr>
          <p:cNvPr id="20" name="Gerade Verbindung mit Pfeil 12"/>
          <p:cNvCxnSpPr>
            <a:cxnSpLocks noChangeShapeType="1"/>
            <a:endCxn id="19" idx="1"/>
          </p:cNvCxnSpPr>
          <p:nvPr/>
        </p:nvCxnSpPr>
        <p:spPr bwMode="auto">
          <a:xfrm>
            <a:off x="634235" y="5006983"/>
            <a:ext cx="507406" cy="1"/>
          </a:xfrm>
          <a:prstGeom prst="straightConnector1">
            <a:avLst/>
          </a:prstGeom>
          <a:noFill/>
          <a:ln w="19050" algn="ctr">
            <a:solidFill>
              <a:schemeClr val="tx1"/>
            </a:solidFill>
            <a:round/>
            <a:headEnd type="none" w="med" len="med"/>
            <a:tailEnd type="triangle" w="med" len="med"/>
          </a:ln>
        </p:spPr>
      </p:cxnSp>
      <p:cxnSp>
        <p:nvCxnSpPr>
          <p:cNvPr id="21" name="Gerade Verbindung mit Pfeil 23"/>
          <p:cNvCxnSpPr>
            <a:cxnSpLocks noChangeShapeType="1"/>
            <a:stCxn id="19" idx="3"/>
          </p:cNvCxnSpPr>
          <p:nvPr/>
        </p:nvCxnSpPr>
        <p:spPr bwMode="auto">
          <a:xfrm flipV="1">
            <a:off x="2413000" y="5006983"/>
            <a:ext cx="441806" cy="1"/>
          </a:xfrm>
          <a:prstGeom prst="straightConnector1">
            <a:avLst/>
          </a:prstGeom>
          <a:noFill/>
          <a:ln w="19050" algn="ctr">
            <a:solidFill>
              <a:schemeClr val="tx1"/>
            </a:solidFill>
            <a:round/>
            <a:headEnd type="none" w="med" len="med"/>
            <a:tailEnd type="triangle" w="med" len="med"/>
          </a:ln>
        </p:spPr>
      </p:cxnSp>
      <p:sp>
        <p:nvSpPr>
          <p:cNvPr id="22" name="Textfeld 21"/>
          <p:cNvSpPr txBox="1"/>
          <p:nvPr/>
        </p:nvSpPr>
        <p:spPr>
          <a:xfrm>
            <a:off x="551732" y="4678470"/>
            <a:ext cx="336206" cy="307777"/>
          </a:xfrm>
          <a:prstGeom prst="rect">
            <a:avLst/>
          </a:prstGeom>
          <a:noFill/>
        </p:spPr>
        <p:txBody>
          <a:bodyPr wrap="square" rtlCol="0">
            <a:spAutoFit/>
          </a:bodyPr>
          <a:lstStyle/>
          <a:p>
            <a:pPr algn="l"/>
            <a:r>
              <a:rPr lang="de-DE" sz="1400" dirty="0">
                <a:latin typeface="+mj-lt"/>
              </a:rPr>
              <a:t>X</a:t>
            </a:r>
          </a:p>
        </p:txBody>
      </p:sp>
      <p:sp>
        <p:nvSpPr>
          <p:cNvPr id="23" name="Textfeld 22"/>
          <p:cNvSpPr txBox="1"/>
          <p:nvPr/>
        </p:nvSpPr>
        <p:spPr>
          <a:xfrm>
            <a:off x="2554063" y="4699206"/>
            <a:ext cx="336206" cy="307777"/>
          </a:xfrm>
          <a:prstGeom prst="rect">
            <a:avLst/>
          </a:prstGeom>
          <a:noFill/>
        </p:spPr>
        <p:txBody>
          <a:bodyPr wrap="square" rtlCol="0">
            <a:spAutoFit/>
          </a:bodyPr>
          <a:lstStyle/>
          <a:p>
            <a:pPr algn="l"/>
            <a:r>
              <a:rPr lang="de-DE" sz="1400" dirty="0">
                <a:latin typeface="+mj-lt"/>
              </a:rPr>
              <a:t>q</a:t>
            </a:r>
          </a:p>
        </p:txBody>
      </p:sp>
      <p:sp>
        <p:nvSpPr>
          <p:cNvPr id="24" name="Titel 1"/>
          <p:cNvSpPr txBox="1">
            <a:spLocks/>
          </p:cNvSpPr>
          <p:nvPr/>
        </p:nvSpPr>
        <p:spPr bwMode="auto">
          <a:xfrm>
            <a:off x="508000" y="1608765"/>
            <a:ext cx="7767320" cy="3824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sz="1800" b="0" kern="0" dirty="0">
                <a:latin typeface="+mj-lt"/>
              </a:rPr>
              <a:t>Funktion zur Berechnung der Arbeitsraumlage des Werkzeugmittelpunktes oder des Endeffektors anhand der Gelenkwinkelstellung</a:t>
            </a:r>
            <a:br>
              <a:rPr lang="de-DE" sz="1800" b="0" kern="0" dirty="0">
                <a:latin typeface="+mj-lt"/>
              </a:rPr>
            </a:br>
            <a:endParaRPr lang="de-DE" sz="1200" b="0" kern="0" dirty="0">
              <a:latin typeface="+mj-lt"/>
            </a:endParaRPr>
          </a:p>
        </p:txBody>
      </p:sp>
      <p:sp>
        <p:nvSpPr>
          <p:cNvPr id="26" name="Titel 1"/>
          <p:cNvSpPr txBox="1">
            <a:spLocks/>
          </p:cNvSpPr>
          <p:nvPr/>
        </p:nvSpPr>
        <p:spPr bwMode="auto">
          <a:xfrm>
            <a:off x="508000" y="3560913"/>
            <a:ext cx="7767320" cy="3824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sz="1800" b="0" kern="0" dirty="0">
                <a:latin typeface="+mj-lt"/>
              </a:rPr>
              <a:t>Umkehrfunktion der direkten Kinematik zur Berechnung der Gelenkwinkelstellung anhand der vorgegeben Arbeitsraumlage des Werkzeugmittelpunktes oder des Endeffektors</a:t>
            </a:r>
            <a:br>
              <a:rPr lang="de-DE" sz="1800" b="0" kern="0" dirty="0">
                <a:latin typeface="+mj-lt"/>
              </a:rPr>
            </a:br>
            <a:endParaRPr lang="de-DE" sz="1200" b="0" kern="0" dirty="0">
              <a:latin typeface="+mj-lt"/>
            </a:endParaRPr>
          </a:p>
        </p:txBody>
      </p:sp>
      <p:sp>
        <p:nvSpPr>
          <p:cNvPr id="27" name="Titel 1"/>
          <p:cNvSpPr txBox="1">
            <a:spLocks/>
          </p:cNvSpPr>
          <p:nvPr/>
        </p:nvSpPr>
        <p:spPr bwMode="auto">
          <a:xfrm>
            <a:off x="4263479" y="4702416"/>
            <a:ext cx="3920401" cy="701250"/>
          </a:xfrm>
          <a:prstGeom prst="rect">
            <a:avLst/>
          </a:prstGeom>
          <a:ln>
            <a:solidFill>
              <a:schemeClr val="bg2"/>
            </a:solidFill>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sz="1800" b="0" kern="0" dirty="0">
                <a:latin typeface="+mj-lt"/>
              </a:rPr>
              <a:t>Die räumliche Lösung der inversen Kinematik ist nicht eindeutig</a:t>
            </a:r>
          </a:p>
        </p:txBody>
      </p:sp>
    </p:spTree>
    <p:extLst>
      <p:ext uri="{BB962C8B-B14F-4D97-AF65-F5344CB8AC3E}">
        <p14:creationId xmlns:p14="http://schemas.microsoft.com/office/powerpoint/2010/main" val="366174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19" grpId="0" animBg="1"/>
      <p:bldP spid="22" grpId="0"/>
      <p:bldP spid="23" grpId="0"/>
      <p:bldP spid="24" grpId="0"/>
      <p:bldP spid="26" grpId="0"/>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nhaltsplatzhalter 2"/>
              <p:cNvSpPr>
                <a:spLocks noGrp="1"/>
              </p:cNvSpPr>
              <p:nvPr>
                <p:ph idx="1"/>
              </p:nvPr>
            </p:nvSpPr>
            <p:spPr>
              <a:xfrm>
                <a:off x="599297" y="2038853"/>
                <a:ext cx="3805650" cy="628988"/>
              </a:xfrm>
              <a:ln w="19050">
                <a:solidFill>
                  <a:schemeClr val="bg2"/>
                </a:solidFill>
              </a:ln>
            </p:spPr>
            <p:style>
              <a:lnRef idx="2">
                <a:schemeClr val="dk1"/>
              </a:lnRef>
              <a:fillRef idx="1">
                <a:schemeClr val="lt1"/>
              </a:fillRef>
              <a:effectRef idx="0">
                <a:schemeClr val="dk1"/>
              </a:effectRef>
              <a:fontRef idx="minor">
                <a:schemeClr val="dk1"/>
              </a:fontRef>
            </p:style>
            <p:txBody>
              <a:bodyPr/>
              <a:lstStyle/>
              <a:p>
                <a:pPr marL="0" indent="0">
                  <a:buNone/>
                </a:pPr>
                <a14:m>
                  <m:oMathPara xmlns:m="http://schemas.openxmlformats.org/officeDocument/2006/math">
                    <m:oMathParaPr>
                      <m:jc m:val="left"/>
                    </m:oMathParaPr>
                    <m:oMath xmlns:m="http://schemas.openxmlformats.org/officeDocument/2006/math">
                      <m:acc>
                        <m:accPr>
                          <m:chr m:val="̇"/>
                          <m:ctrlPr>
                            <a:rPr lang="de-DE" i="1" smtClean="0">
                              <a:latin typeface="Cambria Math" panose="02040503050406030204" pitchFamily="18" charset="0"/>
                            </a:rPr>
                          </m:ctrlPr>
                        </m:accPr>
                        <m:e>
                          <m:r>
                            <a:rPr lang="de-DE" b="0" i="1" smtClean="0">
                              <a:latin typeface="Cambria Math" panose="02040503050406030204" pitchFamily="18" charset="0"/>
                            </a:rPr>
                            <m:t>𝑋</m:t>
                          </m:r>
                        </m:e>
                      </m:acc>
                      <m:r>
                        <a:rPr lang="de-DE" b="0" i="1" smtClean="0">
                          <a:latin typeface="Cambria Math" panose="02040503050406030204" pitchFamily="18" charset="0"/>
                        </a:rPr>
                        <m:t>=</m:t>
                      </m:r>
                      <m:limLow>
                        <m:limLowPr>
                          <m:ctrlPr>
                            <a:rPr lang="de-DE" b="0" i="1" smtClean="0">
                              <a:latin typeface="Cambria Math" panose="02040503050406030204" pitchFamily="18" charset="0"/>
                            </a:rPr>
                          </m:ctrlPr>
                        </m:limLowPr>
                        <m:e>
                          <m:groupChr>
                            <m:groupChrPr>
                              <m:chr m:val="⏟"/>
                              <m:ctrlPr>
                                <a:rPr lang="de-DE" b="0" i="1" smtClean="0">
                                  <a:latin typeface="Cambria Math" panose="02040503050406030204" pitchFamily="18" charset="0"/>
                                </a:rPr>
                              </m:ctrlPr>
                            </m:groupChrPr>
                            <m:e>
                              <m:f>
                                <m:fPr>
                                  <m:ctrlPr>
                                    <a:rPr lang="de-DE" i="1">
                                      <a:latin typeface="Cambria Math" panose="02040503050406030204" pitchFamily="18" charset="0"/>
                                    </a:rPr>
                                  </m:ctrlPr>
                                </m:fPr>
                                <m:num>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𝑋</m:t>
                                  </m:r>
                                </m:num>
                                <m:den>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𝑞</m:t>
                                  </m:r>
                                </m:den>
                              </m:f>
                            </m:e>
                          </m:groupChr>
                        </m:e>
                        <m:lim>
                          <m:eqArr>
                            <m:eqArrPr>
                              <m:ctrlPr>
                                <a:rPr lang="de-DE" b="0" i="1" smtClean="0">
                                  <a:latin typeface="Cambria Math" panose="02040503050406030204" pitchFamily="18" charset="0"/>
                                </a:rPr>
                              </m:ctrlPr>
                            </m:eqArrPr>
                            <m:e>
                              <m:r>
                                <a:rPr lang="de-DE" b="0" i="1" smtClean="0">
                                  <a:latin typeface="Cambria Math" panose="02040503050406030204" pitchFamily="18" charset="0"/>
                                </a:rPr>
                                <m:t>𝑃𝑎𝑟𝑡𝑖𝑒𝑙𝑙𝑒</m:t>
                              </m:r>
                              <m:r>
                                <a:rPr lang="de-DE" b="0" i="1" smtClean="0">
                                  <a:latin typeface="Cambria Math" panose="02040503050406030204" pitchFamily="18" charset="0"/>
                                </a:rPr>
                                <m:t> </m:t>
                              </m:r>
                              <m:r>
                                <a:rPr lang="de-DE" b="0" i="1" smtClean="0">
                                  <a:latin typeface="Cambria Math" panose="02040503050406030204" pitchFamily="18" charset="0"/>
                                </a:rPr>
                                <m:t>𝐴𝑏𝑙𝑒𝑖𝑡𝑢𝑛𝑔</m:t>
                              </m:r>
                            </m:e>
                            <m:e>
                              <m:r>
                                <a:rPr lang="de-DE" b="0" i="1" smtClean="0">
                                  <a:latin typeface="Cambria Math" panose="02040503050406030204" pitchFamily="18" charset="0"/>
                                </a:rPr>
                                <m:t>𝐽𝑎𝑐𝑜𝑏𝑖</m:t>
                              </m:r>
                              <m:r>
                                <a:rPr lang="de-DE" b="0" i="1" smtClean="0">
                                  <a:latin typeface="Cambria Math" panose="02040503050406030204" pitchFamily="18" charset="0"/>
                                </a:rPr>
                                <m:t>−</m:t>
                              </m:r>
                              <m:r>
                                <a:rPr lang="de-DE" b="0" i="1" smtClean="0">
                                  <a:latin typeface="Cambria Math" panose="02040503050406030204" pitchFamily="18" charset="0"/>
                                </a:rPr>
                                <m:t>𝑀𝑎𝑡𝑟𝑖𝑥</m:t>
                              </m:r>
                              <m:r>
                                <a:rPr lang="de-DE" b="0" i="1" smtClean="0">
                                  <a:latin typeface="Cambria Math" panose="02040503050406030204" pitchFamily="18" charset="0"/>
                                </a:rPr>
                                <m:t> </m:t>
                              </m:r>
                              <m:r>
                                <a:rPr lang="de-DE" b="0" i="1" smtClean="0">
                                  <a:latin typeface="Cambria Math" panose="02040503050406030204" pitchFamily="18" charset="0"/>
                                </a:rPr>
                                <m:t>𝐽</m:t>
                              </m:r>
                              <m:r>
                                <a:rPr lang="de-DE" b="0" i="1" smtClean="0">
                                  <a:latin typeface="Cambria Math" panose="02040503050406030204" pitchFamily="18" charset="0"/>
                                </a:rPr>
                                <m:t>(</m:t>
                              </m:r>
                              <m:r>
                                <a:rPr lang="de-DE" b="0" i="1" smtClean="0">
                                  <a:latin typeface="Cambria Math" panose="02040503050406030204" pitchFamily="18" charset="0"/>
                                </a:rPr>
                                <m:t>𝑞</m:t>
                              </m:r>
                              <m:r>
                                <a:rPr lang="de-DE" b="0" i="1" smtClean="0">
                                  <a:latin typeface="Cambria Math" panose="02040503050406030204" pitchFamily="18" charset="0"/>
                                </a:rPr>
                                <m:t>)</m:t>
                              </m:r>
                            </m:e>
                          </m:eqArr>
                        </m:lim>
                      </m:limLow>
                      <m:f>
                        <m:fPr>
                          <m:ctrlPr>
                            <a:rPr lang="de-DE" b="0" i="1" smtClean="0">
                              <a:latin typeface="Cambria Math" panose="02040503050406030204" pitchFamily="18" charset="0"/>
                            </a:rPr>
                          </m:ctrlPr>
                        </m:fPr>
                        <m:num>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𝑞</m:t>
                          </m:r>
                        </m:num>
                        <m:den>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𝑡</m:t>
                          </m:r>
                        </m:den>
                      </m:f>
                      <m:r>
                        <a:rPr lang="de-DE" b="0" i="1" smtClean="0">
                          <a:latin typeface="Cambria Math" panose="02040503050406030204" pitchFamily="18" charset="0"/>
                        </a:rPr>
                        <m:t>=</m:t>
                      </m:r>
                      <m:r>
                        <a:rPr lang="de-DE" b="0" i="1" smtClean="0">
                          <a:latin typeface="Cambria Math" panose="02040503050406030204" pitchFamily="18" charset="0"/>
                        </a:rPr>
                        <m:t>𝐽</m:t>
                      </m:r>
                      <m:r>
                        <a:rPr lang="de-DE" b="0" i="1" smtClean="0">
                          <a:latin typeface="Cambria Math" panose="02040503050406030204" pitchFamily="18" charset="0"/>
                        </a:rPr>
                        <m:t>(</m:t>
                      </m:r>
                      <m:r>
                        <a:rPr lang="de-DE" b="0" i="1" smtClean="0">
                          <a:latin typeface="Cambria Math" panose="02040503050406030204" pitchFamily="18" charset="0"/>
                        </a:rPr>
                        <m:t>𝑞</m:t>
                      </m:r>
                      <m:r>
                        <a:rPr lang="de-DE" b="0" i="1" smtClean="0">
                          <a:latin typeface="Cambria Math" panose="02040503050406030204" pitchFamily="18" charset="0"/>
                        </a:rPr>
                        <m:t>)</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𝑞</m:t>
                          </m:r>
                        </m:e>
                      </m:acc>
                    </m:oMath>
                  </m:oMathPara>
                </a14:m>
                <a:endParaRPr lang="de-DE" dirty="0">
                  <a:latin typeface="+mj-lt"/>
                </a:endParaRPr>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xfrm>
                <a:off x="599297" y="2038853"/>
                <a:ext cx="3805650" cy="628988"/>
              </a:xfrm>
              <a:blipFill>
                <a:blip r:embed="rId2"/>
                <a:stretch>
                  <a:fillRect b="-67290"/>
                </a:stretch>
              </a:blipFill>
              <a:ln w="19050">
                <a:solidFill>
                  <a:schemeClr val="bg2"/>
                </a:solidFill>
              </a:ln>
            </p:spPr>
            <p:txBody>
              <a:bodyPr/>
              <a:lstStyle/>
              <a:p>
                <a:r>
                  <a:rPr lang="de-DE">
                    <a:noFill/>
                  </a:rPr>
                  <a:t> </a:t>
                </a:r>
              </a:p>
            </p:txBody>
          </p:sp>
        </mc:Fallback>
      </mc:AlternateContent>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6" name="Inhaltsplatzhalter 5"/>
          <p:cNvSpPr>
            <a:spLocks noGrp="1"/>
          </p:cNvSpPr>
          <p:nvPr>
            <p:ph idx="13"/>
          </p:nvPr>
        </p:nvSpPr>
        <p:spPr/>
        <p:txBody>
          <a:bodyPr/>
          <a:lstStyle/>
          <a:p>
            <a:r>
              <a:rPr lang="de-DE" dirty="0">
                <a:latin typeface="+mj-lt"/>
              </a:rPr>
              <a:t>Roboterregelung</a:t>
            </a:r>
          </a:p>
        </p:txBody>
      </p:sp>
      <p:sp>
        <p:nvSpPr>
          <p:cNvPr id="7" name="Titel 6"/>
          <p:cNvSpPr>
            <a:spLocks noGrp="1"/>
          </p:cNvSpPr>
          <p:nvPr>
            <p:ph type="title"/>
          </p:nvPr>
        </p:nvSpPr>
        <p:spPr>
          <a:xfrm>
            <a:off x="508000" y="1222064"/>
            <a:ext cx="8128000" cy="492436"/>
          </a:xfrm>
        </p:spPr>
        <p:txBody>
          <a:bodyPr/>
          <a:lstStyle/>
          <a:p>
            <a:r>
              <a:rPr lang="de-DE" dirty="0">
                <a:latin typeface="+mj-lt"/>
              </a:rPr>
              <a:t>Lösung der inversen Kinematik</a:t>
            </a:r>
          </a:p>
        </p:txBody>
      </p:sp>
      <p:sp>
        <p:nvSpPr>
          <p:cNvPr id="26" name="Titel 1"/>
          <p:cNvSpPr txBox="1">
            <a:spLocks/>
          </p:cNvSpPr>
          <p:nvPr/>
        </p:nvSpPr>
        <p:spPr bwMode="auto">
          <a:xfrm>
            <a:off x="508000" y="3738316"/>
            <a:ext cx="3658332" cy="3824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kern="0" dirty="0">
                <a:latin typeface="+mj-lt"/>
              </a:rPr>
              <a:t>Alternative Näherungen</a:t>
            </a:r>
          </a:p>
        </p:txBody>
      </p:sp>
      <mc:AlternateContent xmlns:mc="http://schemas.openxmlformats.org/markup-compatibility/2006" xmlns:a14="http://schemas.microsoft.com/office/drawing/2010/main">
        <mc:Choice Requires="a14">
          <p:sp>
            <p:nvSpPr>
              <p:cNvPr id="27" name="Rechteck 26"/>
              <p:cNvSpPr/>
              <p:nvPr/>
            </p:nvSpPr>
            <p:spPr>
              <a:xfrm>
                <a:off x="550055" y="4390331"/>
                <a:ext cx="2534284" cy="4098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de-DE" i="1" smtClean="0">
                              <a:latin typeface="Cambria Math" panose="02040503050406030204" pitchFamily="18" charset="0"/>
                            </a:rPr>
                          </m:ctrlPr>
                        </m:accPr>
                        <m:e>
                          <m:r>
                            <a:rPr lang="de-DE" b="0" i="1" smtClean="0">
                              <a:latin typeface="Cambria Math" panose="02040503050406030204" pitchFamily="18" charset="0"/>
                            </a:rPr>
                            <m:t>𝑞</m:t>
                          </m:r>
                        </m:e>
                      </m:acc>
                      <m:r>
                        <a:rPr lang="de-DE"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𝐽</m:t>
                      </m:r>
                      <m:r>
                        <a:rPr lang="de-DE" b="0" i="1" baseline="30000" smtClean="0">
                          <a:latin typeface="Cambria Math" panose="02040503050406030204" pitchFamily="18" charset="0"/>
                        </a:rPr>
                        <m:t>#</m:t>
                      </m:r>
                      <m:r>
                        <a:rPr lang="de-DE" i="1">
                          <a:latin typeface="Cambria Math" panose="02040503050406030204" pitchFamily="18" charset="0"/>
                        </a:rPr>
                        <m:t>(</m:t>
                      </m:r>
                      <m:r>
                        <a:rPr lang="de-DE" i="1">
                          <a:latin typeface="Cambria Math" panose="02040503050406030204" pitchFamily="18" charset="0"/>
                        </a:rPr>
                        <m:t>𝑞</m:t>
                      </m:r>
                      <m:r>
                        <a:rPr lang="de-DE" i="1">
                          <a:latin typeface="Cambria Math" panose="02040503050406030204" pitchFamily="18" charset="0"/>
                        </a:rPr>
                        <m:t>)</m:t>
                      </m:r>
                      <m:acc>
                        <m:accPr>
                          <m:chr m:val="̇"/>
                          <m:ctrlPr>
                            <a:rPr lang="de-DE" i="1">
                              <a:latin typeface="Cambria Math" panose="02040503050406030204" pitchFamily="18" charset="0"/>
                            </a:rPr>
                          </m:ctrlPr>
                        </m:accPr>
                        <m:e>
                          <m:r>
                            <a:rPr lang="de-DE" b="0" i="1" smtClean="0">
                              <a:latin typeface="Cambria Math" panose="02040503050406030204" pitchFamily="18" charset="0"/>
                            </a:rPr>
                            <m:t>𝑋</m:t>
                          </m:r>
                        </m:e>
                      </m:acc>
                      <m:r>
                        <a:rPr lang="de-DE"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𝐽</m:t>
                      </m:r>
                      <m:r>
                        <a:rPr lang="de-DE" b="0" i="1" baseline="30000" smtClean="0">
                          <a:latin typeface="Cambria Math" panose="02040503050406030204" pitchFamily="18" charset="0"/>
                          <a:ea typeface="Cambria Math" panose="02040503050406030204" pitchFamily="18" charset="0"/>
                        </a:rPr>
                        <m:t>𝑇</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𝑞</m:t>
                      </m:r>
                      <m:r>
                        <a:rPr lang="de-DE" b="0" i="1" smtClean="0">
                          <a:latin typeface="Cambria Math" panose="02040503050406030204" pitchFamily="18" charset="0"/>
                          <a:ea typeface="Cambria Math" panose="02040503050406030204" pitchFamily="18" charset="0"/>
                        </a:rPr>
                        <m:t>)</m:t>
                      </m:r>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𝑋</m:t>
                          </m:r>
                        </m:e>
                      </m:acc>
                    </m:oMath>
                  </m:oMathPara>
                </a14:m>
                <a:endParaRPr lang="de-DE" dirty="0">
                  <a:latin typeface="+mj-lt"/>
                </a:endParaRPr>
              </a:p>
            </p:txBody>
          </p:sp>
        </mc:Choice>
        <mc:Fallback xmlns="">
          <p:sp>
            <p:nvSpPr>
              <p:cNvPr id="27" name="Rechteck 26"/>
              <p:cNvSpPr>
                <a:spLocks noRot="1" noChangeAspect="1" noMove="1" noResize="1" noEditPoints="1" noAdjustHandles="1" noChangeArrowheads="1" noChangeShapeType="1" noTextEdit="1"/>
              </p:cNvSpPr>
              <p:nvPr/>
            </p:nvSpPr>
            <p:spPr>
              <a:xfrm>
                <a:off x="550055" y="4390331"/>
                <a:ext cx="2534284" cy="409856"/>
              </a:xfrm>
              <a:prstGeom prst="rect">
                <a:avLst/>
              </a:prstGeom>
              <a:blipFill>
                <a:blip r:embed="rId3"/>
                <a:stretch>
                  <a:fillRect t="-1493" r="-721" b="-1791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 name="Rechteck 1"/>
              <p:cNvSpPr/>
              <p:nvPr/>
            </p:nvSpPr>
            <p:spPr>
              <a:xfrm>
                <a:off x="6491179" y="2142154"/>
                <a:ext cx="1483098" cy="377989"/>
              </a:xfrm>
              <a:prstGeom prst="rect">
                <a:avLst/>
              </a:prstGeom>
              <a:noFill/>
              <a:ln w="19050">
                <a:solidFill>
                  <a:schemeClr val="bg2"/>
                </a:solidFill>
                <a:miter lim="800000"/>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algn="l" eaLnBrk="1" hangingPunct="1">
                  <a:spcBef>
                    <a:spcPct val="20000"/>
                  </a:spcBef>
                  <a:buFont typeface="Wingdings" pitchFamily="2" charset="2"/>
                  <a:buNone/>
                </a:pPr>
                <a14:m>
                  <m:oMathPara xmlns:m="http://schemas.openxmlformats.org/officeDocument/2006/math">
                    <m:oMathParaPr>
                      <m:jc m:val="left"/>
                    </m:oMathParaPr>
                    <m:oMath xmlns:m="http://schemas.openxmlformats.org/officeDocument/2006/math">
                      <m:acc>
                        <m:accPr>
                          <m:chr m:val="̇"/>
                          <m:ctrlPr>
                            <a:rPr lang="de-DE" sz="1800" i="1">
                              <a:solidFill>
                                <a:schemeClr val="dk1"/>
                              </a:solidFill>
                              <a:latin typeface="Cambria Math" panose="02040503050406030204" pitchFamily="18" charset="0"/>
                            </a:rPr>
                          </m:ctrlPr>
                        </m:accPr>
                        <m:e>
                          <m:r>
                            <a:rPr lang="de-DE" sz="1800" i="1">
                              <a:solidFill>
                                <a:schemeClr val="dk1"/>
                              </a:solidFill>
                              <a:latin typeface="Cambria Math" panose="02040503050406030204" pitchFamily="18" charset="0"/>
                            </a:rPr>
                            <m:t>𝑞</m:t>
                          </m:r>
                        </m:e>
                      </m:acc>
                      <m:r>
                        <a:rPr lang="de-DE" sz="1800" i="1">
                          <a:solidFill>
                            <a:schemeClr val="dk1"/>
                          </a:solidFill>
                          <a:latin typeface="Cambria Math" panose="02040503050406030204" pitchFamily="18" charset="0"/>
                        </a:rPr>
                        <m:t>=</m:t>
                      </m:r>
                      <m:sSup>
                        <m:sSupPr>
                          <m:ctrlPr>
                            <a:rPr lang="de-DE" sz="1800" i="1">
                              <a:solidFill>
                                <a:schemeClr val="dk1"/>
                              </a:solidFill>
                              <a:latin typeface="Cambria Math" panose="02040503050406030204" pitchFamily="18" charset="0"/>
                            </a:rPr>
                          </m:ctrlPr>
                        </m:sSupPr>
                        <m:e>
                          <m:r>
                            <a:rPr lang="de-DE" sz="1800" i="1">
                              <a:solidFill>
                                <a:schemeClr val="dk1"/>
                              </a:solidFill>
                              <a:latin typeface="Cambria Math" panose="02040503050406030204" pitchFamily="18" charset="0"/>
                            </a:rPr>
                            <m:t>𝐽</m:t>
                          </m:r>
                        </m:e>
                        <m:sup>
                          <m:r>
                            <a:rPr lang="de-DE" sz="1800" i="1">
                              <a:solidFill>
                                <a:schemeClr val="dk1"/>
                              </a:solidFill>
                              <a:latin typeface="Cambria Math" panose="02040503050406030204" pitchFamily="18" charset="0"/>
                            </a:rPr>
                            <m:t>−1</m:t>
                          </m:r>
                        </m:sup>
                      </m:sSup>
                      <m:r>
                        <a:rPr lang="de-DE" sz="1800" i="1">
                          <a:solidFill>
                            <a:schemeClr val="dk1"/>
                          </a:solidFill>
                          <a:latin typeface="Cambria Math" panose="02040503050406030204" pitchFamily="18" charset="0"/>
                        </a:rPr>
                        <m:t>(</m:t>
                      </m:r>
                      <m:r>
                        <a:rPr lang="de-DE" sz="1800" i="1">
                          <a:solidFill>
                            <a:schemeClr val="dk1"/>
                          </a:solidFill>
                          <a:latin typeface="Cambria Math" panose="02040503050406030204" pitchFamily="18" charset="0"/>
                        </a:rPr>
                        <m:t>𝑞</m:t>
                      </m:r>
                      <m:r>
                        <a:rPr lang="de-DE" sz="1800" i="1">
                          <a:solidFill>
                            <a:schemeClr val="dk1"/>
                          </a:solidFill>
                          <a:latin typeface="Cambria Math" panose="02040503050406030204" pitchFamily="18" charset="0"/>
                        </a:rPr>
                        <m:t>)</m:t>
                      </m:r>
                      <m:acc>
                        <m:accPr>
                          <m:chr m:val="̇"/>
                          <m:ctrlPr>
                            <a:rPr lang="de-DE" sz="1800" i="1">
                              <a:solidFill>
                                <a:schemeClr val="dk1"/>
                              </a:solidFill>
                              <a:latin typeface="Cambria Math" panose="02040503050406030204" pitchFamily="18" charset="0"/>
                            </a:rPr>
                          </m:ctrlPr>
                        </m:accPr>
                        <m:e>
                          <m:r>
                            <a:rPr lang="de-DE" sz="1800" i="1">
                              <a:solidFill>
                                <a:schemeClr val="dk1"/>
                              </a:solidFill>
                              <a:latin typeface="Cambria Math" panose="02040503050406030204" pitchFamily="18" charset="0"/>
                            </a:rPr>
                            <m:t>𝑋</m:t>
                          </m:r>
                        </m:e>
                      </m:acc>
                    </m:oMath>
                  </m:oMathPara>
                </a14:m>
                <a:endParaRPr lang="de-DE" sz="1800" i="1" dirty="0">
                  <a:solidFill>
                    <a:schemeClr val="dk1"/>
                  </a:solidFill>
                  <a:latin typeface="+mj-lt"/>
                </a:endParaRPr>
              </a:p>
            </p:txBody>
          </p:sp>
        </mc:Choice>
        <mc:Fallback xmlns="">
          <p:sp>
            <p:nvSpPr>
              <p:cNvPr id="2" name="Rechteck 1"/>
              <p:cNvSpPr>
                <a:spLocks noRot="1" noChangeAspect="1" noMove="1" noResize="1" noEditPoints="1" noAdjustHandles="1" noChangeArrowheads="1" noChangeShapeType="1" noTextEdit="1"/>
              </p:cNvSpPr>
              <p:nvPr/>
            </p:nvSpPr>
            <p:spPr>
              <a:xfrm>
                <a:off x="6491179" y="2142154"/>
                <a:ext cx="1483098" cy="377989"/>
              </a:xfrm>
              <a:prstGeom prst="rect">
                <a:avLst/>
              </a:prstGeom>
              <a:blipFill>
                <a:blip r:embed="rId4"/>
                <a:stretch>
                  <a:fillRect b="-12308"/>
                </a:stretch>
              </a:blipFill>
              <a:ln w="19050">
                <a:solidFill>
                  <a:schemeClr val="bg2"/>
                </a:solidFill>
                <a:miter lim="800000"/>
                <a:headEnd/>
                <a:tailEnd/>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 name="Rechteck 11"/>
              <p:cNvSpPr/>
              <p:nvPr/>
            </p:nvSpPr>
            <p:spPr>
              <a:xfrm>
                <a:off x="5445584" y="2179746"/>
                <a:ext cx="47000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0" i="1" smtClean="0">
                          <a:solidFill>
                            <a:schemeClr val="dk1"/>
                          </a:solidFill>
                          <a:latin typeface="Cambria Math" panose="02040503050406030204" pitchFamily="18" charset="0"/>
                        </a:rPr>
                        <m:t>→</m:t>
                      </m:r>
                    </m:oMath>
                  </m:oMathPara>
                </a14:m>
                <a:endParaRPr lang="de-DE" dirty="0">
                  <a:latin typeface="+mj-lt"/>
                </a:endParaRPr>
              </a:p>
            </p:txBody>
          </p:sp>
        </mc:Choice>
        <mc:Fallback xmlns="">
          <p:sp>
            <p:nvSpPr>
              <p:cNvPr id="12" name="Rechteck 11"/>
              <p:cNvSpPr>
                <a:spLocks noRot="1" noChangeAspect="1" noMove="1" noResize="1" noEditPoints="1" noAdjustHandles="1" noChangeArrowheads="1" noChangeShapeType="1" noTextEdit="1"/>
              </p:cNvSpPr>
              <p:nvPr/>
            </p:nvSpPr>
            <p:spPr>
              <a:xfrm>
                <a:off x="5445584" y="2179746"/>
                <a:ext cx="470000" cy="400110"/>
              </a:xfrm>
              <a:prstGeom prst="rect">
                <a:avLst/>
              </a:prstGeom>
              <a:blipFill>
                <a:blip r:embed="rId5"/>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401204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Inverse Kinematik mit Driftkompensation</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6" name="Inhaltsplatzhalter 5"/>
          <p:cNvSpPr>
            <a:spLocks noGrp="1"/>
          </p:cNvSpPr>
          <p:nvPr>
            <p:ph idx="13"/>
          </p:nvPr>
        </p:nvSpPr>
        <p:spPr/>
        <p:txBody>
          <a:bodyPr/>
          <a:lstStyle/>
          <a:p>
            <a:r>
              <a:rPr lang="de-DE" dirty="0">
                <a:latin typeface="+mj-lt"/>
              </a:rPr>
              <a:t>Roboterregelung</a:t>
            </a:r>
          </a:p>
        </p:txBody>
      </p:sp>
      <p:sp>
        <p:nvSpPr>
          <p:cNvPr id="24" name="Textfeld 23"/>
          <p:cNvSpPr txBox="1"/>
          <p:nvPr/>
        </p:nvSpPr>
        <p:spPr>
          <a:xfrm>
            <a:off x="601442" y="2764576"/>
            <a:ext cx="549756" cy="307777"/>
          </a:xfrm>
          <a:prstGeom prst="rect">
            <a:avLst/>
          </a:prstGeom>
          <a:noFill/>
        </p:spPr>
        <p:txBody>
          <a:bodyPr wrap="square" rtlCol="0">
            <a:spAutoFit/>
          </a:bodyPr>
          <a:lstStyle/>
          <a:p>
            <a:pPr algn="l"/>
            <a:r>
              <a:rPr lang="de-DE" sz="1400" dirty="0" err="1">
                <a:latin typeface="+mj-lt"/>
              </a:rPr>
              <a:t>X</a:t>
            </a:r>
            <a:r>
              <a:rPr lang="de-DE" sz="1400" baseline="-25000" dirty="0" err="1">
                <a:latin typeface="+mj-lt"/>
              </a:rPr>
              <a:t>soll</a:t>
            </a:r>
            <a:endParaRPr lang="de-DE" sz="1400" dirty="0">
              <a:latin typeface="+mj-lt"/>
            </a:endParaRPr>
          </a:p>
        </p:txBody>
      </p:sp>
      <p:sp>
        <p:nvSpPr>
          <p:cNvPr id="25" name="Rechteck 24"/>
          <p:cNvSpPr>
            <a:spLocks noChangeArrowheads="1"/>
          </p:cNvSpPr>
          <p:nvPr/>
        </p:nvSpPr>
        <p:spPr bwMode="auto">
          <a:xfrm>
            <a:off x="2278660" y="2857824"/>
            <a:ext cx="1519082"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Drift-Kompensation</a:t>
            </a:r>
          </a:p>
        </p:txBody>
      </p:sp>
      <p:cxnSp>
        <p:nvCxnSpPr>
          <p:cNvPr id="26" name="Gerade Verbindung mit Pfeil 12"/>
          <p:cNvCxnSpPr>
            <a:cxnSpLocks noChangeShapeType="1"/>
            <a:stCxn id="33" idx="6"/>
            <a:endCxn id="25" idx="1"/>
          </p:cNvCxnSpPr>
          <p:nvPr/>
        </p:nvCxnSpPr>
        <p:spPr bwMode="auto">
          <a:xfrm>
            <a:off x="1895115" y="3103694"/>
            <a:ext cx="383545" cy="1"/>
          </a:xfrm>
          <a:prstGeom prst="straightConnector1">
            <a:avLst/>
          </a:prstGeom>
          <a:noFill/>
          <a:ln w="19050" algn="ctr">
            <a:solidFill>
              <a:schemeClr val="tx1"/>
            </a:solidFill>
            <a:round/>
            <a:headEnd type="none" w="med" len="med"/>
            <a:tailEnd type="triangle" w="med" len="med"/>
          </a:ln>
        </p:spPr>
      </p:cxnSp>
      <p:cxnSp>
        <p:nvCxnSpPr>
          <p:cNvPr id="27" name="Gerade Verbindung mit Pfeil 23"/>
          <p:cNvCxnSpPr>
            <a:cxnSpLocks noChangeShapeType="1"/>
            <a:stCxn id="25" idx="3"/>
            <a:endCxn id="37" idx="2"/>
          </p:cNvCxnSpPr>
          <p:nvPr/>
        </p:nvCxnSpPr>
        <p:spPr bwMode="auto">
          <a:xfrm flipV="1">
            <a:off x="3797742" y="3103694"/>
            <a:ext cx="317944" cy="1"/>
          </a:xfrm>
          <a:prstGeom prst="straightConnector1">
            <a:avLst/>
          </a:prstGeom>
          <a:noFill/>
          <a:ln w="19050" algn="ctr">
            <a:solidFill>
              <a:schemeClr val="tx1"/>
            </a:solidFill>
            <a:round/>
            <a:headEnd type="none" w="med" len="med"/>
            <a:tailEnd type="triangle" w="med" len="med"/>
          </a:ln>
        </p:spPr>
      </p:cxnSp>
      <p:sp>
        <p:nvSpPr>
          <p:cNvPr id="28" name="Rechteck 27"/>
          <p:cNvSpPr>
            <a:spLocks noChangeArrowheads="1"/>
          </p:cNvSpPr>
          <p:nvPr/>
        </p:nvSpPr>
        <p:spPr bwMode="auto">
          <a:xfrm>
            <a:off x="5562691" y="2844076"/>
            <a:ext cx="1237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Integrator</a:t>
            </a:r>
          </a:p>
        </p:txBody>
      </p:sp>
      <p:cxnSp>
        <p:nvCxnSpPr>
          <p:cNvPr id="29" name="Form 57"/>
          <p:cNvCxnSpPr>
            <a:cxnSpLocks noChangeShapeType="1"/>
            <a:stCxn id="34" idx="1"/>
            <a:endCxn id="33" idx="4"/>
          </p:cNvCxnSpPr>
          <p:nvPr/>
        </p:nvCxnSpPr>
        <p:spPr bwMode="auto">
          <a:xfrm rot="10800000">
            <a:off x="1810761" y="3188334"/>
            <a:ext cx="2079315" cy="1148413"/>
          </a:xfrm>
          <a:prstGeom prst="bentConnector2">
            <a:avLst/>
          </a:prstGeom>
          <a:noFill/>
          <a:ln w="19050" algn="ctr">
            <a:solidFill>
              <a:schemeClr val="tx1"/>
            </a:solidFill>
            <a:round/>
            <a:headEnd type="none" w="med" len="med"/>
            <a:tailEnd type="triangle" w="med" len="med"/>
          </a:ln>
        </p:spPr>
      </p:cxnSp>
      <p:sp>
        <p:nvSpPr>
          <p:cNvPr id="30" name="Textfeld 15"/>
          <p:cNvSpPr txBox="1">
            <a:spLocks noChangeArrowheads="1"/>
          </p:cNvSpPr>
          <p:nvPr/>
        </p:nvSpPr>
        <p:spPr bwMode="auto">
          <a:xfrm>
            <a:off x="1534743" y="3019055"/>
            <a:ext cx="266437" cy="400110"/>
          </a:xfrm>
          <a:prstGeom prst="rect">
            <a:avLst/>
          </a:prstGeom>
          <a:noFill/>
          <a:ln w="9525">
            <a:noFill/>
            <a:miter lim="800000"/>
            <a:headEnd/>
            <a:tailEnd/>
          </a:ln>
        </p:spPr>
        <p:txBody>
          <a:bodyPr wrap="square">
            <a:spAutoFit/>
          </a:bodyPr>
          <a:lstStyle/>
          <a:p>
            <a:r>
              <a:rPr lang="de-DE" dirty="0">
                <a:latin typeface="+mj-lt"/>
              </a:rPr>
              <a:t>-  </a:t>
            </a:r>
          </a:p>
        </p:txBody>
      </p:sp>
      <mc:AlternateContent xmlns:mc="http://schemas.openxmlformats.org/markup-compatibility/2006" xmlns:a14="http://schemas.microsoft.com/office/drawing/2010/main">
        <mc:Choice Requires="a14">
          <p:sp>
            <p:nvSpPr>
              <p:cNvPr id="31" name="Textfeld 30"/>
              <p:cNvSpPr txBox="1"/>
              <p:nvPr/>
            </p:nvSpPr>
            <p:spPr>
              <a:xfrm>
                <a:off x="3890848" y="2122660"/>
                <a:ext cx="787096" cy="314573"/>
              </a:xfrm>
              <a:prstGeom prst="rect">
                <a:avLst/>
              </a:prstGeom>
              <a:noFill/>
            </p:spPr>
            <p:txBody>
              <a:bodyPr wrap="square" rtlCol="0">
                <a:spAutoFit/>
              </a:bodyPr>
              <a:lstStyle/>
              <a:p>
                <a:pPr algn="ctr"/>
                <a14:m>
                  <m:oMath xmlns:m="http://schemas.openxmlformats.org/officeDocument/2006/math">
                    <m:acc>
                      <m:accPr>
                        <m:chr m:val="̇"/>
                        <m:ctrlPr>
                          <a:rPr lang="de-DE" sz="1400" i="1">
                            <a:latin typeface="Cambria Math" panose="02040503050406030204" pitchFamily="18" charset="0"/>
                          </a:rPr>
                        </m:ctrlPr>
                      </m:accPr>
                      <m:e>
                        <m:r>
                          <a:rPr lang="de-DE" sz="1400" i="1">
                            <a:latin typeface="Cambria Math" panose="02040503050406030204" pitchFamily="18" charset="0"/>
                          </a:rPr>
                          <m:t>𝑋</m:t>
                        </m:r>
                      </m:e>
                    </m:acc>
                  </m:oMath>
                </a14:m>
                <a:r>
                  <a:rPr lang="de-DE" sz="1400" baseline="-25000" dirty="0">
                    <a:latin typeface="+mj-lt"/>
                  </a:rPr>
                  <a:t>Soll</a:t>
                </a:r>
                <a:endParaRPr lang="de-DE" sz="1400" dirty="0">
                  <a:latin typeface="+mj-lt"/>
                </a:endParaRPr>
              </a:p>
            </p:txBody>
          </p:sp>
        </mc:Choice>
        <mc:Fallback xmlns="">
          <p:sp>
            <p:nvSpPr>
              <p:cNvPr id="31" name="Textfeld 30"/>
              <p:cNvSpPr txBox="1">
                <a:spLocks noRot="1" noChangeAspect="1" noMove="1" noResize="1" noEditPoints="1" noAdjustHandles="1" noChangeArrowheads="1" noChangeShapeType="1" noTextEdit="1"/>
              </p:cNvSpPr>
              <p:nvPr/>
            </p:nvSpPr>
            <p:spPr>
              <a:xfrm>
                <a:off x="3890848" y="2122660"/>
                <a:ext cx="787096" cy="314573"/>
              </a:xfrm>
              <a:prstGeom prst="rect">
                <a:avLst/>
              </a:prstGeom>
              <a:blipFill>
                <a:blip r:embed="rId2"/>
                <a:stretch>
                  <a:fillRect b="-15385"/>
                </a:stretch>
              </a:blipFill>
            </p:spPr>
            <p:txBody>
              <a:bodyPr/>
              <a:lstStyle/>
              <a:p>
                <a:r>
                  <a:rPr lang="de-DE">
                    <a:noFill/>
                  </a:rPr>
                  <a:t> </a:t>
                </a:r>
              </a:p>
            </p:txBody>
          </p:sp>
        </mc:Fallback>
      </mc:AlternateContent>
      <p:cxnSp>
        <p:nvCxnSpPr>
          <p:cNvPr id="32" name="Gerade Verbindung mit Pfeil 31"/>
          <p:cNvCxnSpPr>
            <a:stCxn id="28" idx="3"/>
          </p:cNvCxnSpPr>
          <p:nvPr/>
        </p:nvCxnSpPr>
        <p:spPr bwMode="auto">
          <a:xfrm>
            <a:off x="6799791" y="3089947"/>
            <a:ext cx="99624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3" name="Ellipse 14"/>
          <p:cNvSpPr>
            <a:spLocks noChangeArrowheads="1"/>
          </p:cNvSpPr>
          <p:nvPr/>
        </p:nvSpPr>
        <p:spPr bwMode="auto">
          <a:xfrm>
            <a:off x="1726405" y="3019055"/>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34" name="Rechteck 33"/>
          <p:cNvSpPr>
            <a:spLocks noChangeArrowheads="1"/>
          </p:cNvSpPr>
          <p:nvPr/>
        </p:nvSpPr>
        <p:spPr bwMode="auto">
          <a:xfrm>
            <a:off x="3890075" y="4043983"/>
            <a:ext cx="619932" cy="585525"/>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DK</a:t>
            </a:r>
          </a:p>
        </p:txBody>
      </p:sp>
      <p:cxnSp>
        <p:nvCxnSpPr>
          <p:cNvPr id="35" name="Gerade Verbindung mit Pfeil 19"/>
          <p:cNvCxnSpPr>
            <a:cxnSpLocks noChangeShapeType="1"/>
            <a:endCxn id="33" idx="2"/>
          </p:cNvCxnSpPr>
          <p:nvPr/>
        </p:nvCxnSpPr>
        <p:spPr bwMode="auto">
          <a:xfrm>
            <a:off x="643088" y="3103694"/>
            <a:ext cx="1083317" cy="0"/>
          </a:xfrm>
          <a:prstGeom prst="straightConnector1">
            <a:avLst/>
          </a:prstGeom>
          <a:noFill/>
          <a:ln w="19050" algn="ctr">
            <a:solidFill>
              <a:schemeClr val="tx1"/>
            </a:solidFill>
            <a:round/>
            <a:headEnd type="none" w="med" len="med"/>
            <a:tailEnd type="triangle" w="med" len="med"/>
          </a:ln>
        </p:spPr>
      </p:cxnSp>
      <p:sp>
        <p:nvSpPr>
          <p:cNvPr id="37" name="Ellipse 14"/>
          <p:cNvSpPr>
            <a:spLocks noChangeArrowheads="1"/>
          </p:cNvSpPr>
          <p:nvPr/>
        </p:nvSpPr>
        <p:spPr bwMode="auto">
          <a:xfrm>
            <a:off x="4115686" y="3019055"/>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38" name="Gerade Verbindung mit Pfeil 23"/>
          <p:cNvCxnSpPr>
            <a:cxnSpLocks noChangeShapeType="1"/>
            <a:stCxn id="37" idx="6"/>
          </p:cNvCxnSpPr>
          <p:nvPr/>
        </p:nvCxnSpPr>
        <p:spPr bwMode="auto">
          <a:xfrm>
            <a:off x="4284396" y="3103694"/>
            <a:ext cx="225611" cy="0"/>
          </a:xfrm>
          <a:prstGeom prst="straightConnector1">
            <a:avLst/>
          </a:prstGeom>
          <a:noFill/>
          <a:ln w="19050" algn="ctr">
            <a:solidFill>
              <a:schemeClr val="tx1"/>
            </a:solidFill>
            <a:round/>
            <a:headEnd type="none" w="med" len="med"/>
            <a:tailEnd type="triangle" w="med" len="med"/>
          </a:ln>
        </p:spPr>
      </p:cxnSp>
      <p:cxnSp>
        <p:nvCxnSpPr>
          <p:cNvPr id="39" name="Form 57"/>
          <p:cNvCxnSpPr>
            <a:cxnSpLocks noChangeShapeType="1"/>
            <a:stCxn id="28" idx="3"/>
            <a:endCxn id="34" idx="3"/>
          </p:cNvCxnSpPr>
          <p:nvPr/>
        </p:nvCxnSpPr>
        <p:spPr bwMode="auto">
          <a:xfrm flipH="1">
            <a:off x="4510007" y="3089947"/>
            <a:ext cx="2289784" cy="1246799"/>
          </a:xfrm>
          <a:prstGeom prst="bentConnector3">
            <a:avLst>
              <a:gd name="adj1" fmla="val -9983"/>
            </a:avLst>
          </a:prstGeom>
          <a:noFill/>
          <a:ln w="19050" algn="ctr">
            <a:solidFill>
              <a:schemeClr val="tx1"/>
            </a:solidFill>
            <a:round/>
            <a:headEnd type="none" w="med" len="med"/>
            <a:tailEnd type="triangle" w="med" len="med"/>
          </a:ln>
        </p:spPr>
      </p:cxnSp>
      <p:cxnSp>
        <p:nvCxnSpPr>
          <p:cNvPr id="47" name="Gerade Verbindung mit Pfeil 23"/>
          <p:cNvCxnSpPr>
            <a:cxnSpLocks noChangeShapeType="1"/>
            <a:endCxn id="37" idx="0"/>
          </p:cNvCxnSpPr>
          <p:nvPr/>
        </p:nvCxnSpPr>
        <p:spPr bwMode="auto">
          <a:xfrm>
            <a:off x="4200041" y="2425121"/>
            <a:ext cx="0" cy="593934"/>
          </a:xfrm>
          <a:prstGeom prst="straightConnector1">
            <a:avLst/>
          </a:prstGeom>
          <a:noFill/>
          <a:ln w="19050" algn="ctr">
            <a:solidFill>
              <a:schemeClr val="tx1"/>
            </a:solidFill>
            <a:round/>
            <a:headEnd type="none" w="med" len="med"/>
            <a:tailEnd type="triangle" w="med" len="med"/>
          </a:ln>
        </p:spPr>
      </p:cxnSp>
      <p:sp>
        <p:nvSpPr>
          <p:cNvPr id="57" name="Rechteck 56"/>
          <p:cNvSpPr>
            <a:spLocks noChangeArrowheads="1"/>
          </p:cNvSpPr>
          <p:nvPr/>
        </p:nvSpPr>
        <p:spPr bwMode="auto">
          <a:xfrm>
            <a:off x="4497544" y="2844076"/>
            <a:ext cx="662847"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J</a:t>
            </a:r>
            <a:r>
              <a:rPr lang="de-DE" sz="1600" baseline="30000" dirty="0">
                <a:solidFill>
                  <a:schemeClr val="lt1"/>
                </a:solidFill>
                <a:latin typeface="+mj-lt"/>
              </a:rPr>
              <a:t>#</a:t>
            </a:r>
            <a:r>
              <a:rPr lang="de-DE" sz="1600" dirty="0">
                <a:solidFill>
                  <a:schemeClr val="lt1"/>
                </a:solidFill>
                <a:latin typeface="+mj-lt"/>
              </a:rPr>
              <a:t>(q)</a:t>
            </a:r>
          </a:p>
        </p:txBody>
      </p:sp>
      <p:cxnSp>
        <p:nvCxnSpPr>
          <p:cNvPr id="62" name="Gerade Verbindung mit Pfeil 23"/>
          <p:cNvCxnSpPr>
            <a:cxnSpLocks noChangeShapeType="1"/>
            <a:stCxn id="57" idx="3"/>
            <a:endCxn id="28" idx="1"/>
          </p:cNvCxnSpPr>
          <p:nvPr/>
        </p:nvCxnSpPr>
        <p:spPr bwMode="auto">
          <a:xfrm>
            <a:off x="5160391" y="3089947"/>
            <a:ext cx="402300" cy="0"/>
          </a:xfrm>
          <a:prstGeom prst="straightConnector1">
            <a:avLst/>
          </a:prstGeom>
          <a:noFill/>
          <a:ln w="19050" algn="ctr">
            <a:solidFill>
              <a:schemeClr val="tx1"/>
            </a:solidFill>
            <a:round/>
            <a:headEnd type="none" w="med" len="med"/>
            <a:tailEnd type="triangle" w="med" len="med"/>
          </a:ln>
        </p:spPr>
      </p:cxnSp>
      <p:sp>
        <p:nvSpPr>
          <p:cNvPr id="68" name="Textfeld 67"/>
          <p:cNvSpPr txBox="1"/>
          <p:nvPr/>
        </p:nvSpPr>
        <p:spPr>
          <a:xfrm>
            <a:off x="7058361" y="2751218"/>
            <a:ext cx="549756" cy="307777"/>
          </a:xfrm>
          <a:prstGeom prst="rect">
            <a:avLst/>
          </a:prstGeom>
          <a:noFill/>
        </p:spPr>
        <p:txBody>
          <a:bodyPr wrap="square" rtlCol="0">
            <a:spAutoFit/>
          </a:bodyPr>
          <a:lstStyle/>
          <a:p>
            <a:pPr algn="l"/>
            <a:r>
              <a:rPr lang="de-DE" sz="1400" dirty="0">
                <a:latin typeface="+mj-lt"/>
              </a:rPr>
              <a:t>q</a:t>
            </a:r>
          </a:p>
        </p:txBody>
      </p:sp>
      <mc:AlternateContent xmlns:mc="http://schemas.openxmlformats.org/markup-compatibility/2006">
        <mc:Choice xmlns:a14="http://schemas.microsoft.com/office/drawing/2010/main" Requires="a14">
          <p:sp>
            <p:nvSpPr>
              <p:cNvPr id="70" name="Rechteck 69"/>
              <p:cNvSpPr/>
              <p:nvPr/>
            </p:nvSpPr>
            <p:spPr>
              <a:xfrm>
                <a:off x="5209572" y="2770462"/>
                <a:ext cx="33598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de-DE" sz="1400" i="1" smtClean="0">
                              <a:latin typeface="Cambria Math" panose="02040503050406030204" pitchFamily="18" charset="0"/>
                            </a:rPr>
                          </m:ctrlPr>
                        </m:accPr>
                        <m:e>
                          <m:r>
                            <a:rPr lang="de-DE" sz="1400" i="1" smtClean="0">
                              <a:latin typeface="Cambria Math" panose="02040503050406030204" pitchFamily="18" charset="0"/>
                            </a:rPr>
                            <m:t>𝑞</m:t>
                          </m:r>
                        </m:e>
                      </m:acc>
                    </m:oMath>
                  </m:oMathPara>
                </a14:m>
                <a:endParaRPr lang="de-DE" sz="1400" dirty="0">
                  <a:latin typeface="+mj-lt"/>
                </a:endParaRPr>
              </a:p>
            </p:txBody>
          </p:sp>
        </mc:Choice>
        <mc:Fallback>
          <p:sp>
            <p:nvSpPr>
              <p:cNvPr id="70" name="Rechteck 69"/>
              <p:cNvSpPr>
                <a:spLocks noRot="1" noChangeAspect="1" noMove="1" noResize="1" noEditPoints="1" noAdjustHandles="1" noChangeArrowheads="1" noChangeShapeType="1" noTextEdit="1"/>
              </p:cNvSpPr>
              <p:nvPr/>
            </p:nvSpPr>
            <p:spPr>
              <a:xfrm>
                <a:off x="5209572" y="2770462"/>
                <a:ext cx="335989" cy="307777"/>
              </a:xfrm>
              <a:prstGeom prst="rect">
                <a:avLst/>
              </a:prstGeom>
              <a:blipFill>
                <a:blip r:embed="rId3"/>
                <a:stretch>
                  <a:fillRect b="-1961"/>
                </a:stretch>
              </a:blipFill>
            </p:spPr>
            <p:txBody>
              <a:bodyPr/>
              <a:lstStyle/>
              <a:p>
                <a:r>
                  <a:rPr lang="de-DE">
                    <a:noFill/>
                  </a:rPr>
                  <a:t> </a:t>
                </a:r>
              </a:p>
            </p:txBody>
          </p:sp>
        </mc:Fallback>
      </mc:AlternateContent>
    </p:spTree>
    <p:extLst>
      <p:ext uri="{BB962C8B-B14F-4D97-AF65-F5344CB8AC3E}">
        <p14:creationId xmlns:p14="http://schemas.microsoft.com/office/powerpoint/2010/main" val="3876114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a:spLocks noGrp="1"/>
          </p:cNvSpPr>
          <p:nvPr>
            <p:ph type="title"/>
          </p:nvPr>
        </p:nvSpPr>
        <p:spPr>
          <a:xfrm>
            <a:off x="508000" y="599091"/>
            <a:ext cx="8128000" cy="609600"/>
          </a:xfrm>
        </p:spPr>
        <p:txBody>
          <a:bodyPr/>
          <a:lstStyle/>
          <a:p>
            <a:r>
              <a:rPr lang="de-DE" dirty="0">
                <a:latin typeface="+mj-lt"/>
              </a:rPr>
              <a:t>Agenda</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2"/>
          <p:cNvSpPr>
            <a:spLocks noGrp="1"/>
          </p:cNvSpPr>
          <p:nvPr>
            <p:ph idx="4294967295"/>
          </p:nvPr>
        </p:nvSpPr>
        <p:spPr>
          <a:xfrm>
            <a:off x="508000" y="1745587"/>
            <a:ext cx="4864100" cy="5002924"/>
          </a:xfrm>
        </p:spPr>
        <p:txBody>
          <a:bodyPr/>
          <a:lstStyle/>
          <a:p>
            <a:r>
              <a:rPr lang="de-DE" dirty="0">
                <a:latin typeface="+mj-lt"/>
              </a:rPr>
              <a:t>Regelungstechnik</a:t>
            </a:r>
          </a:p>
          <a:p>
            <a:endParaRPr lang="de-DE" dirty="0">
              <a:latin typeface="+mj-lt"/>
            </a:endParaRPr>
          </a:p>
          <a:p>
            <a:pPr lvl="1"/>
            <a:r>
              <a:rPr lang="de-DE" dirty="0">
                <a:latin typeface="+mj-lt"/>
              </a:rPr>
              <a:t>Motivation</a:t>
            </a:r>
          </a:p>
          <a:p>
            <a:pPr lvl="1"/>
            <a:endParaRPr lang="de-DE" dirty="0">
              <a:latin typeface="+mj-lt"/>
            </a:endParaRPr>
          </a:p>
          <a:p>
            <a:pPr lvl="1"/>
            <a:r>
              <a:rPr lang="de-DE" dirty="0">
                <a:latin typeface="+mj-lt"/>
              </a:rPr>
              <a:t>Grundlagen und Programmierung</a:t>
            </a:r>
          </a:p>
          <a:p>
            <a:pPr lvl="1"/>
            <a:endParaRPr lang="de-DE" dirty="0">
              <a:latin typeface="+mj-lt"/>
            </a:endParaRPr>
          </a:p>
          <a:p>
            <a:pPr lvl="1"/>
            <a:r>
              <a:rPr lang="de-DE" dirty="0">
                <a:latin typeface="+mj-lt"/>
              </a:rPr>
              <a:t>Roboterregelung</a:t>
            </a:r>
          </a:p>
          <a:p>
            <a:pPr lvl="1"/>
            <a:endParaRPr lang="de-DE" dirty="0">
              <a:latin typeface="+mj-lt"/>
            </a:endParaRPr>
          </a:p>
          <a:p>
            <a:pPr lvl="1"/>
            <a:r>
              <a:rPr lang="de-DE" dirty="0">
                <a:latin typeface="+mj-lt"/>
              </a:rPr>
              <a:t>Compliant Motion Control</a:t>
            </a:r>
          </a:p>
          <a:p>
            <a:pPr lvl="1"/>
            <a:endParaRPr lang="de-DE" dirty="0">
              <a:latin typeface="+mj-lt"/>
            </a:endParaRPr>
          </a:p>
          <a:p>
            <a:pPr lvl="1"/>
            <a:r>
              <a:rPr lang="de-DE" dirty="0">
                <a:latin typeface="+mj-lt"/>
              </a:rPr>
              <a:t>Messtechnik</a:t>
            </a:r>
          </a:p>
          <a:p>
            <a:pPr lvl="1"/>
            <a:endParaRPr lang="de-DE" sz="1400" dirty="0">
              <a:latin typeface="+mj-lt"/>
            </a:endParaRPr>
          </a:p>
          <a:p>
            <a:pPr marL="457200" lvl="1" indent="0">
              <a:buNone/>
            </a:pPr>
            <a:endParaRPr lang="de-DE" sz="1400" dirty="0">
              <a:latin typeface="+mj-lt"/>
            </a:endParaRPr>
          </a:p>
        </p:txBody>
      </p:sp>
    </p:spTree>
    <p:extLst>
      <p:ext uri="{BB962C8B-B14F-4D97-AF65-F5344CB8AC3E}">
        <p14:creationId xmlns:p14="http://schemas.microsoft.com/office/powerpoint/2010/main" val="4089471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Gerade Verbindung mit Pfeil 23"/>
          <p:cNvCxnSpPr>
            <a:cxnSpLocks noChangeShapeType="1"/>
            <a:stCxn id="49" idx="3"/>
            <a:endCxn id="55" idx="1"/>
          </p:cNvCxnSpPr>
          <p:nvPr/>
        </p:nvCxnSpPr>
        <p:spPr bwMode="auto">
          <a:xfrm flipV="1">
            <a:off x="4018438" y="2582763"/>
            <a:ext cx="1166921" cy="2456"/>
          </a:xfrm>
          <a:prstGeom prst="straightConnector1">
            <a:avLst/>
          </a:prstGeom>
          <a:noFill/>
          <a:ln w="19050" algn="ctr">
            <a:solidFill>
              <a:schemeClr val="tx1"/>
            </a:solidFill>
            <a:round/>
            <a:headEnd type="none" w="med" len="med"/>
            <a:tailEnd type="triangle" w="med" len="med"/>
          </a:ln>
        </p:spPr>
      </p:cxn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24" name="Inhaltsplatzhalter 23"/>
          <p:cNvSpPr>
            <a:spLocks noGrp="1"/>
          </p:cNvSpPr>
          <p:nvPr>
            <p:ph idx="13"/>
          </p:nvPr>
        </p:nvSpPr>
        <p:spPr/>
        <p:txBody>
          <a:bodyPr/>
          <a:lstStyle/>
          <a:p>
            <a:r>
              <a:rPr lang="de-DE" dirty="0">
                <a:latin typeface="+mj-lt"/>
              </a:rPr>
              <a:t>Roboterregelung</a:t>
            </a:r>
          </a:p>
        </p:txBody>
      </p:sp>
      <p:sp>
        <p:nvSpPr>
          <p:cNvPr id="7" name="Textfeld 6"/>
          <p:cNvSpPr txBox="1"/>
          <p:nvPr/>
        </p:nvSpPr>
        <p:spPr>
          <a:xfrm>
            <a:off x="950153" y="2246101"/>
            <a:ext cx="1641544" cy="307777"/>
          </a:xfrm>
          <a:prstGeom prst="rect">
            <a:avLst/>
          </a:prstGeom>
          <a:noFill/>
        </p:spPr>
        <p:txBody>
          <a:bodyPr wrap="square" rtlCol="0">
            <a:spAutoFit/>
          </a:bodyPr>
          <a:lstStyle/>
          <a:p>
            <a:pPr algn="l"/>
            <a:r>
              <a:rPr lang="de-DE" sz="1400" dirty="0" err="1">
                <a:latin typeface="+mj-lt"/>
              </a:rPr>
              <a:t>q</a:t>
            </a:r>
            <a:r>
              <a:rPr lang="de-DE" sz="1400" baseline="-25000" dirty="0" err="1">
                <a:latin typeface="+mj-lt"/>
              </a:rPr>
              <a:t>soll</a:t>
            </a:r>
            <a:endParaRPr lang="de-DE" sz="1400" dirty="0">
              <a:latin typeface="+mj-lt"/>
            </a:endParaRPr>
          </a:p>
        </p:txBody>
      </p:sp>
      <p:sp>
        <p:nvSpPr>
          <p:cNvPr id="8" name="Rechteck 7"/>
          <p:cNvSpPr>
            <a:spLocks noChangeArrowheads="1"/>
          </p:cNvSpPr>
          <p:nvPr/>
        </p:nvSpPr>
        <p:spPr bwMode="auto">
          <a:xfrm>
            <a:off x="2751232" y="2339349"/>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PID</a:t>
            </a:r>
          </a:p>
        </p:txBody>
      </p:sp>
      <p:cxnSp>
        <p:nvCxnSpPr>
          <p:cNvPr id="9" name="Gerade Verbindung mit Pfeil 12"/>
          <p:cNvCxnSpPr>
            <a:cxnSpLocks noChangeShapeType="1"/>
            <a:stCxn id="20" idx="6"/>
            <a:endCxn id="8" idx="1"/>
          </p:cNvCxnSpPr>
          <p:nvPr/>
        </p:nvCxnSpPr>
        <p:spPr bwMode="auto">
          <a:xfrm>
            <a:off x="2243826" y="2585219"/>
            <a:ext cx="507406" cy="1"/>
          </a:xfrm>
          <a:prstGeom prst="straightConnector1">
            <a:avLst/>
          </a:prstGeom>
          <a:noFill/>
          <a:ln w="19050" algn="ctr">
            <a:solidFill>
              <a:schemeClr val="tx1"/>
            </a:solidFill>
            <a:round/>
            <a:headEnd type="none" w="med" len="med"/>
            <a:tailEnd type="triangle" w="med" len="med"/>
          </a:ln>
        </p:spPr>
      </p:cxnSp>
      <p:cxnSp>
        <p:nvCxnSpPr>
          <p:cNvPr id="11" name="Gerade Verbindung mit Pfeil 23"/>
          <p:cNvCxnSpPr>
            <a:cxnSpLocks noChangeShapeType="1"/>
            <a:stCxn id="8" idx="3"/>
            <a:endCxn id="40" idx="2"/>
          </p:cNvCxnSpPr>
          <p:nvPr/>
        </p:nvCxnSpPr>
        <p:spPr bwMode="auto">
          <a:xfrm flipV="1">
            <a:off x="4022591" y="2585219"/>
            <a:ext cx="441806" cy="1"/>
          </a:xfrm>
          <a:prstGeom prst="straightConnector1">
            <a:avLst/>
          </a:prstGeom>
          <a:noFill/>
          <a:ln w="19050" algn="ctr">
            <a:solidFill>
              <a:schemeClr val="tx1"/>
            </a:solidFill>
            <a:round/>
            <a:headEnd type="none" w="med" len="med"/>
            <a:tailEnd type="triangle" w="med" len="med"/>
          </a:ln>
        </p:spPr>
      </p:cxnSp>
      <p:sp>
        <p:nvSpPr>
          <p:cNvPr id="12" name="Rechteck 11"/>
          <p:cNvSpPr>
            <a:spLocks noChangeArrowheads="1"/>
          </p:cNvSpPr>
          <p:nvPr/>
        </p:nvSpPr>
        <p:spPr bwMode="auto">
          <a:xfrm>
            <a:off x="5185361" y="2339349"/>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a:t>
            </a:r>
          </a:p>
        </p:txBody>
      </p:sp>
      <p:cxnSp>
        <p:nvCxnSpPr>
          <p:cNvPr id="14" name="Form 57"/>
          <p:cNvCxnSpPr>
            <a:cxnSpLocks noChangeShapeType="1"/>
            <a:stCxn id="12" idx="3"/>
            <a:endCxn id="27" idx="3"/>
          </p:cNvCxnSpPr>
          <p:nvPr/>
        </p:nvCxnSpPr>
        <p:spPr bwMode="auto">
          <a:xfrm flipH="1">
            <a:off x="6715749" y="2585220"/>
            <a:ext cx="1" cy="2030725"/>
          </a:xfrm>
          <a:prstGeom prst="bentConnector3">
            <a:avLst>
              <a:gd name="adj1" fmla="val -22860000000"/>
            </a:avLst>
          </a:prstGeom>
          <a:noFill/>
          <a:ln w="19050" algn="ctr">
            <a:solidFill>
              <a:schemeClr val="tx1"/>
            </a:solidFill>
            <a:round/>
            <a:headEnd type="none" w="med" len="med"/>
            <a:tailEnd type="triangle" w="med" len="med"/>
          </a:ln>
        </p:spPr>
      </p:cxnSp>
      <p:sp>
        <p:nvSpPr>
          <p:cNvPr id="15" name="Textfeld 15"/>
          <p:cNvSpPr txBox="1">
            <a:spLocks noChangeArrowheads="1"/>
          </p:cNvSpPr>
          <p:nvPr/>
        </p:nvSpPr>
        <p:spPr bwMode="auto">
          <a:xfrm>
            <a:off x="1883454" y="2500580"/>
            <a:ext cx="266437" cy="400110"/>
          </a:xfrm>
          <a:prstGeom prst="rect">
            <a:avLst/>
          </a:prstGeom>
          <a:noFill/>
          <a:ln w="9525">
            <a:noFill/>
            <a:miter lim="800000"/>
            <a:headEnd/>
            <a:tailEnd/>
          </a:ln>
        </p:spPr>
        <p:txBody>
          <a:bodyPr wrap="square">
            <a:spAutoFit/>
          </a:bodyPr>
          <a:lstStyle/>
          <a:p>
            <a:r>
              <a:rPr lang="de-DE" dirty="0">
                <a:latin typeface="+mj-lt"/>
              </a:rPr>
              <a:t>-  </a:t>
            </a:r>
          </a:p>
        </p:txBody>
      </p:sp>
      <p:sp>
        <p:nvSpPr>
          <p:cNvPr id="16" name="Textfeld 15"/>
          <p:cNvSpPr txBox="1"/>
          <p:nvPr/>
        </p:nvSpPr>
        <p:spPr>
          <a:xfrm>
            <a:off x="7352358" y="2246101"/>
            <a:ext cx="432592" cy="307777"/>
          </a:xfrm>
          <a:prstGeom prst="rect">
            <a:avLst/>
          </a:prstGeom>
          <a:noFill/>
        </p:spPr>
        <p:txBody>
          <a:bodyPr wrap="square" rtlCol="0">
            <a:spAutoFit/>
          </a:bodyPr>
          <a:lstStyle/>
          <a:p>
            <a:pPr algn="ctr"/>
            <a:r>
              <a:rPr lang="de-DE" sz="1400" dirty="0" err="1">
                <a:latin typeface="+mj-lt"/>
              </a:rPr>
              <a:t>q</a:t>
            </a:r>
            <a:r>
              <a:rPr lang="de-DE" sz="1400" baseline="-25000" dirty="0" err="1">
                <a:latin typeface="+mj-lt"/>
              </a:rPr>
              <a:t>ist</a:t>
            </a:r>
            <a:endParaRPr lang="de-DE" sz="1400" dirty="0">
              <a:latin typeface="+mj-lt"/>
            </a:endParaRPr>
          </a:p>
        </p:txBody>
      </p:sp>
      <p:cxnSp>
        <p:nvCxnSpPr>
          <p:cNvPr id="17" name="Gerade Verbindung mit Pfeil 16"/>
          <p:cNvCxnSpPr>
            <a:stCxn id="12" idx="3"/>
          </p:cNvCxnSpPr>
          <p:nvPr/>
        </p:nvCxnSpPr>
        <p:spPr bwMode="auto">
          <a:xfrm>
            <a:off x="6715750" y="2585220"/>
            <a:ext cx="99624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20" name="Ellipse 14"/>
          <p:cNvSpPr>
            <a:spLocks noChangeArrowheads="1"/>
          </p:cNvSpPr>
          <p:nvPr/>
        </p:nvSpPr>
        <p:spPr bwMode="auto">
          <a:xfrm>
            <a:off x="2075116" y="2500580"/>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21" name="Rechteck 20"/>
          <p:cNvSpPr>
            <a:spLocks noChangeArrowheads="1"/>
          </p:cNvSpPr>
          <p:nvPr/>
        </p:nvSpPr>
        <p:spPr bwMode="auto">
          <a:xfrm>
            <a:off x="3672415" y="3278408"/>
            <a:ext cx="1748118" cy="585525"/>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Schwerkraft-kompensation</a:t>
            </a:r>
          </a:p>
        </p:txBody>
      </p:sp>
      <p:cxnSp>
        <p:nvCxnSpPr>
          <p:cNvPr id="22" name="Gerade Verbindung mit Pfeil 19"/>
          <p:cNvCxnSpPr>
            <a:cxnSpLocks noChangeShapeType="1"/>
            <a:endCxn id="20" idx="2"/>
          </p:cNvCxnSpPr>
          <p:nvPr/>
        </p:nvCxnSpPr>
        <p:spPr bwMode="auto">
          <a:xfrm>
            <a:off x="991799" y="2585219"/>
            <a:ext cx="1083317" cy="0"/>
          </a:xfrm>
          <a:prstGeom prst="straightConnector1">
            <a:avLst/>
          </a:prstGeom>
          <a:noFill/>
          <a:ln w="19050" algn="ctr">
            <a:solidFill>
              <a:schemeClr val="tx1"/>
            </a:solidFill>
            <a:round/>
            <a:headEnd type="none" w="med" len="med"/>
            <a:tailEnd type="triangle" w="med" len="med"/>
          </a:ln>
        </p:spPr>
      </p:cxnSp>
      <p:cxnSp>
        <p:nvCxnSpPr>
          <p:cNvPr id="23" name="Gerade Verbindung mit Pfeil 19"/>
          <p:cNvCxnSpPr>
            <a:cxnSpLocks noChangeShapeType="1"/>
            <a:stCxn id="21" idx="0"/>
            <a:endCxn id="40" idx="4"/>
          </p:cNvCxnSpPr>
          <p:nvPr/>
        </p:nvCxnSpPr>
        <p:spPr bwMode="auto">
          <a:xfrm flipV="1">
            <a:off x="4546474" y="2669858"/>
            <a:ext cx="2278" cy="608550"/>
          </a:xfrm>
          <a:prstGeom prst="straightConnector1">
            <a:avLst/>
          </a:prstGeom>
          <a:noFill/>
          <a:ln w="19050" algn="ctr">
            <a:solidFill>
              <a:schemeClr val="tx1"/>
            </a:solidFill>
            <a:round/>
            <a:headEnd type="none" w="med" len="med"/>
            <a:tailEnd type="triangle" w="med" len="med"/>
          </a:ln>
        </p:spPr>
      </p:cxnSp>
      <p:sp>
        <p:nvSpPr>
          <p:cNvPr id="40" name="Ellipse 14"/>
          <p:cNvSpPr>
            <a:spLocks noChangeArrowheads="1"/>
          </p:cNvSpPr>
          <p:nvPr/>
        </p:nvSpPr>
        <p:spPr bwMode="auto">
          <a:xfrm>
            <a:off x="4464397" y="2500580"/>
            <a:ext cx="168710" cy="169278"/>
          </a:xfrm>
          <a:prstGeom prst="ellipse">
            <a:avLst/>
          </a:prstGeom>
          <a:solidFill>
            <a:schemeClr val="bg1"/>
          </a:solidFill>
          <a:ln w="19050" algn="ctr">
            <a:solidFill>
              <a:schemeClr val="tx1"/>
            </a:solidFill>
            <a:round/>
            <a:headEnd/>
            <a:tailEnd/>
          </a:ln>
        </p:spPr>
        <p:txBody>
          <a:bodyPr/>
          <a:lstStyle/>
          <a:p>
            <a:endParaRPr lang="de-DE">
              <a:latin typeface="+mj-lt"/>
            </a:endParaRPr>
          </a:p>
        </p:txBody>
      </p:sp>
      <p:cxnSp>
        <p:nvCxnSpPr>
          <p:cNvPr id="42" name="Gerade Verbindung mit Pfeil 23"/>
          <p:cNvCxnSpPr>
            <a:cxnSpLocks noChangeShapeType="1"/>
            <a:stCxn id="40" idx="6"/>
            <a:endCxn id="12" idx="1"/>
          </p:cNvCxnSpPr>
          <p:nvPr/>
        </p:nvCxnSpPr>
        <p:spPr bwMode="auto">
          <a:xfrm>
            <a:off x="4633107" y="2585219"/>
            <a:ext cx="552254" cy="1"/>
          </a:xfrm>
          <a:prstGeom prst="straightConnector1">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72" name="Textfeld 71"/>
              <p:cNvSpPr txBox="1"/>
              <p:nvPr/>
            </p:nvSpPr>
            <p:spPr>
              <a:xfrm>
                <a:off x="4574845" y="2248766"/>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latin typeface="+mj-lt"/>
                </a:endParaRPr>
              </a:p>
            </p:txBody>
          </p:sp>
        </mc:Choice>
        <mc:Fallback xmlns="">
          <p:sp>
            <p:nvSpPr>
              <p:cNvPr id="72" name="Textfeld 71"/>
              <p:cNvSpPr txBox="1">
                <a:spLocks noRot="1" noChangeAspect="1" noMove="1" noResize="1" noEditPoints="1" noAdjustHandles="1" noChangeArrowheads="1" noChangeShapeType="1" noTextEdit="1"/>
              </p:cNvSpPr>
              <p:nvPr/>
            </p:nvSpPr>
            <p:spPr>
              <a:xfrm>
                <a:off x="4574845" y="2248766"/>
                <a:ext cx="667710" cy="307777"/>
              </a:xfrm>
              <a:prstGeom prst="rect">
                <a:avLst/>
              </a:prstGeom>
              <a:blipFill>
                <a:blip r:embed="rId2"/>
                <a:stretch>
                  <a:fillRect/>
                </a:stretch>
              </a:blipFill>
            </p:spPr>
            <p:txBody>
              <a:bodyPr/>
              <a:lstStyle/>
              <a:p>
                <a:r>
                  <a:rPr lang="de-DE">
                    <a:noFill/>
                  </a:rPr>
                  <a:t> </a:t>
                </a:r>
              </a:p>
            </p:txBody>
          </p:sp>
        </mc:Fallback>
      </mc:AlternateContent>
      <p:sp>
        <p:nvSpPr>
          <p:cNvPr id="90" name="Textfeld 89"/>
          <p:cNvSpPr txBox="1"/>
          <p:nvPr/>
        </p:nvSpPr>
        <p:spPr>
          <a:xfrm>
            <a:off x="511476" y="5431304"/>
            <a:ext cx="4060523" cy="738664"/>
          </a:xfrm>
          <a:prstGeom prst="rect">
            <a:avLst/>
          </a:prstGeom>
          <a:noFill/>
        </p:spPr>
        <p:txBody>
          <a:bodyPr wrap="square" rtlCol="0">
            <a:spAutoFit/>
          </a:bodyPr>
          <a:lstStyle/>
          <a:p>
            <a:pPr algn="l">
              <a:tabLst>
                <a:tab pos="363538" algn="l"/>
              </a:tabLst>
            </a:pPr>
            <a:r>
              <a:rPr lang="de-DE" sz="1400" dirty="0" err="1">
                <a:latin typeface="+mj-lt"/>
              </a:rPr>
              <a:t>q</a:t>
            </a:r>
            <a:r>
              <a:rPr lang="de-DE" sz="1400" baseline="-25000" dirty="0" err="1">
                <a:latin typeface="+mj-lt"/>
              </a:rPr>
              <a:t>soll</a:t>
            </a:r>
            <a:r>
              <a:rPr lang="de-DE" sz="1400" dirty="0">
                <a:latin typeface="+mj-lt"/>
              </a:rPr>
              <a:t>: Führungsgröße Gelenkwinkel Sollwert</a:t>
            </a:r>
          </a:p>
          <a:p>
            <a:pPr algn="l">
              <a:tabLst>
                <a:tab pos="363538" algn="l"/>
              </a:tabLst>
            </a:pPr>
            <a:r>
              <a:rPr lang="de-DE" sz="1400" dirty="0" err="1">
                <a:latin typeface="+mj-lt"/>
              </a:rPr>
              <a:t>q</a:t>
            </a:r>
            <a:r>
              <a:rPr lang="de-DE" sz="1400" baseline="-25000" dirty="0" err="1">
                <a:latin typeface="+mj-lt"/>
              </a:rPr>
              <a:t>ist</a:t>
            </a:r>
            <a:r>
              <a:rPr lang="de-DE" sz="1400" dirty="0">
                <a:latin typeface="+mj-lt"/>
              </a:rPr>
              <a:t>:	Messgröße Gelenkwinkel Istwert</a:t>
            </a:r>
          </a:p>
          <a:p>
            <a:pPr algn="l">
              <a:tabLst>
                <a:tab pos="363538" algn="l"/>
              </a:tabLst>
            </a:pPr>
            <a:r>
              <a:rPr lang="el-GR" sz="1400" dirty="0">
                <a:latin typeface="+mj-lt"/>
                <a:ea typeface="Cambria Math" panose="02040503050406030204" pitchFamily="18" charset="0"/>
              </a:rPr>
              <a:t>τ</a:t>
            </a:r>
            <a:r>
              <a:rPr lang="de-DE" sz="1400" dirty="0">
                <a:latin typeface="+mj-lt"/>
              </a:rPr>
              <a:t>: 	Stellgröße Drehmoment</a:t>
            </a:r>
          </a:p>
        </p:txBody>
      </p:sp>
      <p:sp>
        <p:nvSpPr>
          <p:cNvPr id="25" name="Titel 24"/>
          <p:cNvSpPr>
            <a:spLocks noGrp="1"/>
          </p:cNvSpPr>
          <p:nvPr>
            <p:ph type="title"/>
          </p:nvPr>
        </p:nvSpPr>
        <p:spPr/>
        <p:txBody>
          <a:bodyPr/>
          <a:lstStyle/>
          <a:p>
            <a:r>
              <a:rPr lang="de-DE" dirty="0">
                <a:latin typeface="+mj-lt"/>
              </a:rPr>
              <a:t>Gelenkregelung</a:t>
            </a:r>
          </a:p>
        </p:txBody>
      </p:sp>
      <p:sp>
        <p:nvSpPr>
          <p:cNvPr id="27" name="Rechteck 26"/>
          <p:cNvSpPr>
            <a:spLocks noChangeArrowheads="1"/>
          </p:cNvSpPr>
          <p:nvPr/>
        </p:nvSpPr>
        <p:spPr bwMode="auto">
          <a:xfrm>
            <a:off x="5185360" y="4367617"/>
            <a:ext cx="1530389" cy="496656"/>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Encoder</a:t>
            </a:r>
            <a:endParaRPr lang="de-DE" sz="1600" dirty="0">
              <a:solidFill>
                <a:schemeClr val="lt1"/>
              </a:solidFill>
              <a:latin typeface="+mj-lt"/>
            </a:endParaRPr>
          </a:p>
        </p:txBody>
      </p:sp>
      <p:cxnSp>
        <p:nvCxnSpPr>
          <p:cNvPr id="34" name="Form 57"/>
          <p:cNvCxnSpPr>
            <a:cxnSpLocks noChangeShapeType="1"/>
            <a:stCxn id="27" idx="1"/>
            <a:endCxn id="21" idx="2"/>
          </p:cNvCxnSpPr>
          <p:nvPr/>
        </p:nvCxnSpPr>
        <p:spPr bwMode="auto">
          <a:xfrm rot="10800000">
            <a:off x="4546474" y="3863933"/>
            <a:ext cx="638886" cy="752012"/>
          </a:xfrm>
          <a:prstGeom prst="bentConnector2">
            <a:avLst/>
          </a:prstGeom>
          <a:noFill/>
          <a:ln w="19050" algn="ctr">
            <a:solidFill>
              <a:schemeClr val="tx1"/>
            </a:solidFill>
            <a:round/>
            <a:headEnd type="none" w="med" len="med"/>
            <a:tailEnd type="triangle" w="med" len="med"/>
          </a:ln>
        </p:spPr>
      </p:cxnSp>
      <p:cxnSp>
        <p:nvCxnSpPr>
          <p:cNvPr id="37" name="Form 57"/>
          <p:cNvCxnSpPr>
            <a:cxnSpLocks noChangeShapeType="1"/>
          </p:cNvCxnSpPr>
          <p:nvPr/>
        </p:nvCxnSpPr>
        <p:spPr bwMode="auto">
          <a:xfrm rot="10800000">
            <a:off x="2159472" y="2678248"/>
            <a:ext cx="3025889" cy="1946087"/>
          </a:xfrm>
          <a:prstGeom prst="bentConnector2">
            <a:avLst/>
          </a:prstGeom>
          <a:noFill/>
          <a:ln w="19050" algn="ctr">
            <a:solidFill>
              <a:schemeClr val="tx1"/>
            </a:solidFill>
            <a:round/>
            <a:headEnd type="none" w="med" len="med"/>
            <a:tailEnd type="triangle" w="med" len="med"/>
          </a:ln>
        </p:spPr>
      </p:cxnSp>
      <p:sp>
        <p:nvSpPr>
          <p:cNvPr id="49" name="Rechteck 48"/>
          <p:cNvSpPr>
            <a:spLocks noChangeArrowheads="1"/>
          </p:cNvSpPr>
          <p:nvPr/>
        </p:nvSpPr>
        <p:spPr bwMode="auto">
          <a:xfrm>
            <a:off x="2747079" y="2339348"/>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Regler</a:t>
            </a:r>
          </a:p>
        </p:txBody>
      </p:sp>
      <p:sp>
        <p:nvSpPr>
          <p:cNvPr id="55" name="Rechteck 54"/>
          <p:cNvSpPr>
            <a:spLocks noChangeArrowheads="1"/>
          </p:cNvSpPr>
          <p:nvPr/>
        </p:nvSpPr>
        <p:spPr bwMode="auto">
          <a:xfrm>
            <a:off x="5185359" y="2336892"/>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Regelstrecke</a:t>
            </a:r>
            <a:endParaRPr lang="de-DE" sz="1600" dirty="0">
              <a:solidFill>
                <a:schemeClr val="lt1"/>
              </a:solidFill>
              <a:latin typeface="+mj-lt"/>
            </a:endParaRPr>
          </a:p>
        </p:txBody>
      </p:sp>
      <p:sp>
        <p:nvSpPr>
          <p:cNvPr id="56" name="Rechteck 55"/>
          <p:cNvSpPr>
            <a:spLocks noChangeArrowheads="1"/>
          </p:cNvSpPr>
          <p:nvPr/>
        </p:nvSpPr>
        <p:spPr bwMode="auto">
          <a:xfrm>
            <a:off x="5175027" y="4367617"/>
            <a:ext cx="1530389" cy="496656"/>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Messglied</a:t>
            </a:r>
            <a:endParaRPr lang="de-DE" sz="1600" dirty="0">
              <a:solidFill>
                <a:schemeClr val="lt1"/>
              </a:solidFill>
              <a:latin typeface="+mj-lt"/>
            </a:endParaRPr>
          </a:p>
        </p:txBody>
      </p:sp>
    </p:spTree>
    <p:extLst>
      <p:ext uri="{BB962C8B-B14F-4D97-AF65-F5344CB8AC3E}">
        <p14:creationId xmlns:p14="http://schemas.microsoft.com/office/powerpoint/2010/main" val="110763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0" grpId="0" animBg="1"/>
      <p:bldP spid="49" grpId="0" animBg="1"/>
      <p:bldP spid="55" grpId="0" animBg="1"/>
      <p:bldP spid="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de-DE" dirty="0"/>
              <a:t>Compliant (Motion) Control</a:t>
            </a:r>
            <a:br>
              <a:rPr lang="de-DE" dirty="0"/>
            </a:br>
            <a:r>
              <a:rPr lang="de-DE" dirty="0"/>
              <a:t>Nachgiebige Bewegungsregelung</a:t>
            </a:r>
          </a:p>
        </p:txBody>
      </p:sp>
      <p:sp>
        <p:nvSpPr>
          <p:cNvPr id="8" name="Untertitel 7"/>
          <p:cNvSpPr>
            <a:spLocks noGrp="1"/>
          </p:cNvSpPr>
          <p:nvPr>
            <p:ph type="subTitle" idx="1"/>
          </p:nvPr>
        </p:nvSpPr>
        <p:spPr/>
        <p:txBody>
          <a:bodyPr/>
          <a:lstStyle/>
          <a:p>
            <a:r>
              <a:rPr lang="de-DE" dirty="0"/>
              <a:t>Regelungstechnik</a:t>
            </a:r>
          </a:p>
        </p:txBody>
      </p:sp>
    </p:spTree>
    <p:extLst>
      <p:ext uri="{BB962C8B-B14F-4D97-AF65-F5344CB8AC3E}">
        <p14:creationId xmlns:p14="http://schemas.microsoft.com/office/powerpoint/2010/main" val="3356117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a:spLocks noChangeArrowheads="1"/>
          </p:cNvSpPr>
          <p:nvPr/>
        </p:nvSpPr>
        <p:spPr bwMode="auto">
          <a:xfrm>
            <a:off x="5950292" y="2423813"/>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n-lt"/>
              </a:rPr>
              <a:t>Roboter u.</a:t>
            </a:r>
          </a:p>
          <a:p>
            <a:pPr algn="ctr"/>
            <a:r>
              <a:rPr lang="de-DE" sz="1600" dirty="0">
                <a:solidFill>
                  <a:schemeClr val="lt1"/>
                </a:solidFill>
                <a:latin typeface="+mn-lt"/>
              </a:rPr>
              <a:t>Präparat</a:t>
            </a:r>
          </a:p>
        </p:txBody>
      </p:sp>
      <p:sp>
        <p:nvSpPr>
          <p:cNvPr id="55" name="Rechteck 54"/>
          <p:cNvSpPr>
            <a:spLocks noChangeArrowheads="1"/>
          </p:cNvSpPr>
          <p:nvPr/>
        </p:nvSpPr>
        <p:spPr bwMode="auto">
          <a:xfrm>
            <a:off x="5950290" y="2421356"/>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Regelstrecke</a:t>
            </a:r>
            <a:endParaRPr lang="de-DE" sz="1600" dirty="0">
              <a:solidFill>
                <a:schemeClr val="lt1"/>
              </a:solidFill>
              <a:latin typeface="+mn-lt"/>
            </a:endParaRPr>
          </a:p>
        </p:txBody>
      </p:sp>
      <p:cxnSp>
        <p:nvCxnSpPr>
          <p:cNvPr id="57" name="Gerade Verbindung mit Pfeil 23"/>
          <p:cNvCxnSpPr>
            <a:cxnSpLocks noChangeShapeType="1"/>
            <a:stCxn id="49" idx="3"/>
            <a:endCxn id="55" idx="1"/>
          </p:cNvCxnSpPr>
          <p:nvPr/>
        </p:nvCxnSpPr>
        <p:spPr bwMode="auto">
          <a:xfrm flipV="1">
            <a:off x="4783369" y="2667227"/>
            <a:ext cx="1166921" cy="2456"/>
          </a:xfrm>
          <a:prstGeom prst="straightConnector1">
            <a:avLst/>
          </a:prstGeom>
          <a:noFill/>
          <a:ln w="19050" algn="ctr">
            <a:solidFill>
              <a:schemeClr val="tx1"/>
            </a:solidFill>
            <a:round/>
            <a:headEnd type="none" w="med" len="med"/>
            <a:tailEnd type="triangle" w="med" len="med"/>
          </a:ln>
        </p:spPr>
      </p:cxnSp>
      <p:sp>
        <p:nvSpPr>
          <p:cNvPr id="3" name="Datumsplatzhalter 2"/>
          <p:cNvSpPr>
            <a:spLocks noGrp="1"/>
          </p:cNvSpPr>
          <p:nvPr>
            <p:ph type="dt" sz="half" idx="10"/>
          </p:nvPr>
        </p:nvSpPr>
        <p:spPr/>
        <p:txBody>
          <a:bodyPr/>
          <a:lstStyle/>
          <a:p>
            <a:pPr>
              <a:defRPr/>
            </a:pPr>
            <a:r>
              <a:rPr lang="de-DE"/>
              <a:t>20.01.2020</a:t>
            </a:r>
            <a:endParaRPr lang="de-DE" dirty="0"/>
          </a:p>
        </p:txBody>
      </p:sp>
      <p:sp>
        <p:nvSpPr>
          <p:cNvPr id="24" name="Inhaltsplatzhalter 23"/>
          <p:cNvSpPr>
            <a:spLocks noGrp="1"/>
          </p:cNvSpPr>
          <p:nvPr>
            <p:ph idx="13"/>
          </p:nvPr>
        </p:nvSpPr>
        <p:spPr/>
        <p:txBody>
          <a:bodyPr/>
          <a:lstStyle/>
          <a:p>
            <a:r>
              <a:rPr lang="de-DE" dirty="0">
                <a:latin typeface="+mj-lt"/>
              </a:rPr>
              <a:t>Compliant Motion Control</a:t>
            </a:r>
          </a:p>
        </p:txBody>
      </p:sp>
      <p:sp>
        <p:nvSpPr>
          <p:cNvPr id="7" name="Textfeld 6"/>
          <p:cNvSpPr txBox="1"/>
          <p:nvPr/>
        </p:nvSpPr>
        <p:spPr>
          <a:xfrm>
            <a:off x="2298388" y="2337136"/>
            <a:ext cx="1641544" cy="307777"/>
          </a:xfrm>
          <a:prstGeom prst="rect">
            <a:avLst/>
          </a:prstGeom>
          <a:noFill/>
        </p:spPr>
        <p:txBody>
          <a:bodyPr wrap="square" rtlCol="0">
            <a:spAutoFit/>
          </a:bodyPr>
          <a:lstStyle/>
          <a:p>
            <a:pPr algn="l"/>
            <a:r>
              <a:rPr lang="de-DE" sz="1400" dirty="0" err="1"/>
              <a:t>q</a:t>
            </a:r>
            <a:r>
              <a:rPr lang="de-DE" sz="1400" baseline="-25000" dirty="0" err="1"/>
              <a:t>soll</a:t>
            </a:r>
            <a:endParaRPr lang="de-DE" sz="1400" dirty="0"/>
          </a:p>
        </p:txBody>
      </p:sp>
      <p:sp>
        <p:nvSpPr>
          <p:cNvPr id="8" name="Rechteck 7"/>
          <p:cNvSpPr>
            <a:spLocks noChangeArrowheads="1"/>
          </p:cNvSpPr>
          <p:nvPr/>
        </p:nvSpPr>
        <p:spPr bwMode="auto">
          <a:xfrm>
            <a:off x="3516163" y="2423813"/>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PID</a:t>
            </a:r>
          </a:p>
        </p:txBody>
      </p:sp>
      <p:cxnSp>
        <p:nvCxnSpPr>
          <p:cNvPr id="9" name="Gerade Verbindung mit Pfeil 12"/>
          <p:cNvCxnSpPr>
            <a:cxnSpLocks noChangeShapeType="1"/>
            <a:stCxn id="20" idx="6"/>
            <a:endCxn id="8" idx="1"/>
          </p:cNvCxnSpPr>
          <p:nvPr/>
        </p:nvCxnSpPr>
        <p:spPr bwMode="auto">
          <a:xfrm>
            <a:off x="3008757" y="2669683"/>
            <a:ext cx="507406" cy="1"/>
          </a:xfrm>
          <a:prstGeom prst="straightConnector1">
            <a:avLst/>
          </a:prstGeom>
          <a:noFill/>
          <a:ln w="19050" algn="ctr">
            <a:solidFill>
              <a:schemeClr val="tx1"/>
            </a:solidFill>
            <a:round/>
            <a:headEnd type="none" w="med" len="med"/>
            <a:tailEnd type="triangle" w="med" len="med"/>
          </a:ln>
        </p:spPr>
      </p:cxnSp>
      <p:cxnSp>
        <p:nvCxnSpPr>
          <p:cNvPr id="11" name="Gerade Verbindung mit Pfeil 23"/>
          <p:cNvCxnSpPr>
            <a:cxnSpLocks noChangeShapeType="1"/>
            <a:stCxn id="8" idx="3"/>
            <a:endCxn id="40" idx="2"/>
          </p:cNvCxnSpPr>
          <p:nvPr/>
        </p:nvCxnSpPr>
        <p:spPr bwMode="auto">
          <a:xfrm flipV="1">
            <a:off x="4787522" y="2669683"/>
            <a:ext cx="441806" cy="1"/>
          </a:xfrm>
          <a:prstGeom prst="straightConnector1">
            <a:avLst/>
          </a:prstGeom>
          <a:noFill/>
          <a:ln w="19050" algn="ctr">
            <a:solidFill>
              <a:schemeClr val="tx1"/>
            </a:solidFill>
            <a:round/>
            <a:headEnd type="none" w="med" len="med"/>
            <a:tailEnd type="triangle" w="med" len="med"/>
          </a:ln>
        </p:spPr>
      </p:cxnSp>
      <p:cxnSp>
        <p:nvCxnSpPr>
          <p:cNvPr id="14" name="Form 57"/>
          <p:cNvCxnSpPr>
            <a:cxnSpLocks noChangeShapeType="1"/>
            <a:stCxn id="12" idx="3"/>
            <a:endCxn id="27" idx="3"/>
          </p:cNvCxnSpPr>
          <p:nvPr/>
        </p:nvCxnSpPr>
        <p:spPr bwMode="auto">
          <a:xfrm flipH="1">
            <a:off x="7480680" y="2669684"/>
            <a:ext cx="1" cy="2030725"/>
          </a:xfrm>
          <a:prstGeom prst="bentConnector3">
            <a:avLst>
              <a:gd name="adj1" fmla="val -22860000000"/>
            </a:avLst>
          </a:prstGeom>
          <a:noFill/>
          <a:ln w="19050" algn="ctr">
            <a:solidFill>
              <a:schemeClr val="tx1"/>
            </a:solidFill>
            <a:round/>
            <a:headEnd type="none" w="med" len="med"/>
            <a:tailEnd type="triangle" w="med" len="med"/>
          </a:ln>
        </p:spPr>
      </p:cxnSp>
      <p:sp>
        <p:nvSpPr>
          <p:cNvPr id="15" name="Textfeld 15"/>
          <p:cNvSpPr txBox="1">
            <a:spLocks noChangeArrowheads="1"/>
          </p:cNvSpPr>
          <p:nvPr/>
        </p:nvSpPr>
        <p:spPr bwMode="auto">
          <a:xfrm>
            <a:off x="2648385" y="2585044"/>
            <a:ext cx="266437" cy="400110"/>
          </a:xfrm>
          <a:prstGeom prst="rect">
            <a:avLst/>
          </a:prstGeom>
          <a:noFill/>
          <a:ln w="9525">
            <a:noFill/>
            <a:miter lim="800000"/>
            <a:headEnd/>
            <a:tailEnd/>
          </a:ln>
        </p:spPr>
        <p:txBody>
          <a:bodyPr wrap="square">
            <a:spAutoFit/>
          </a:bodyPr>
          <a:lstStyle/>
          <a:p>
            <a:r>
              <a:rPr lang="de-DE" dirty="0"/>
              <a:t>-  </a:t>
            </a:r>
          </a:p>
        </p:txBody>
      </p:sp>
      <p:sp>
        <p:nvSpPr>
          <p:cNvPr id="16" name="Textfeld 15"/>
          <p:cNvSpPr txBox="1"/>
          <p:nvPr/>
        </p:nvSpPr>
        <p:spPr>
          <a:xfrm>
            <a:off x="8117289" y="2330565"/>
            <a:ext cx="432592" cy="307777"/>
          </a:xfrm>
          <a:prstGeom prst="rect">
            <a:avLst/>
          </a:prstGeom>
          <a:noFill/>
        </p:spPr>
        <p:txBody>
          <a:bodyPr wrap="square" rtlCol="0">
            <a:spAutoFit/>
          </a:bodyPr>
          <a:lstStyle/>
          <a:p>
            <a:pPr algn="ctr"/>
            <a:r>
              <a:rPr lang="de-DE" sz="1400" dirty="0" err="1"/>
              <a:t>q</a:t>
            </a:r>
            <a:r>
              <a:rPr lang="de-DE" sz="1400" baseline="-25000" dirty="0" err="1"/>
              <a:t>ist</a:t>
            </a:r>
            <a:endParaRPr lang="de-DE" sz="1400" dirty="0"/>
          </a:p>
        </p:txBody>
      </p:sp>
      <p:cxnSp>
        <p:nvCxnSpPr>
          <p:cNvPr id="17" name="Gerade Verbindung mit Pfeil 16"/>
          <p:cNvCxnSpPr>
            <a:stCxn id="12" idx="3"/>
          </p:cNvCxnSpPr>
          <p:nvPr/>
        </p:nvCxnSpPr>
        <p:spPr bwMode="auto">
          <a:xfrm>
            <a:off x="7480681" y="2669684"/>
            <a:ext cx="99624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20" name="Ellipse 14"/>
          <p:cNvSpPr>
            <a:spLocks noChangeArrowheads="1"/>
          </p:cNvSpPr>
          <p:nvPr/>
        </p:nvSpPr>
        <p:spPr bwMode="auto">
          <a:xfrm>
            <a:off x="2840047" y="2585044"/>
            <a:ext cx="168710" cy="169278"/>
          </a:xfrm>
          <a:prstGeom prst="ellipse">
            <a:avLst/>
          </a:prstGeom>
          <a:noFill/>
          <a:ln w="19050" algn="ctr">
            <a:solidFill>
              <a:schemeClr val="tx1"/>
            </a:solidFill>
            <a:round/>
            <a:headEnd/>
            <a:tailEnd/>
          </a:ln>
        </p:spPr>
        <p:txBody>
          <a:bodyPr/>
          <a:lstStyle/>
          <a:p>
            <a:endParaRPr lang="de-DE"/>
          </a:p>
        </p:txBody>
      </p:sp>
      <p:sp>
        <p:nvSpPr>
          <p:cNvPr id="21" name="Rechteck 20"/>
          <p:cNvSpPr>
            <a:spLocks noChangeArrowheads="1"/>
          </p:cNvSpPr>
          <p:nvPr/>
        </p:nvSpPr>
        <p:spPr bwMode="auto">
          <a:xfrm>
            <a:off x="4437346" y="3362872"/>
            <a:ext cx="1748118" cy="585525"/>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Schwerkraft-kompensation</a:t>
            </a:r>
          </a:p>
        </p:txBody>
      </p:sp>
      <p:cxnSp>
        <p:nvCxnSpPr>
          <p:cNvPr id="22" name="Gerade Verbindung mit Pfeil 19"/>
          <p:cNvCxnSpPr>
            <a:cxnSpLocks noChangeShapeType="1"/>
            <a:endCxn id="20" idx="2"/>
          </p:cNvCxnSpPr>
          <p:nvPr/>
        </p:nvCxnSpPr>
        <p:spPr bwMode="auto">
          <a:xfrm>
            <a:off x="2298388" y="2667227"/>
            <a:ext cx="541659" cy="2456"/>
          </a:xfrm>
          <a:prstGeom prst="straightConnector1">
            <a:avLst/>
          </a:prstGeom>
          <a:noFill/>
          <a:ln w="19050" algn="ctr">
            <a:solidFill>
              <a:schemeClr val="tx1"/>
            </a:solidFill>
            <a:round/>
            <a:headEnd type="none" w="med" len="med"/>
            <a:tailEnd type="triangle" w="med" len="med"/>
          </a:ln>
        </p:spPr>
      </p:cxnSp>
      <p:cxnSp>
        <p:nvCxnSpPr>
          <p:cNvPr id="23" name="Gerade Verbindung mit Pfeil 19"/>
          <p:cNvCxnSpPr>
            <a:cxnSpLocks noChangeShapeType="1"/>
            <a:stCxn id="21" idx="0"/>
            <a:endCxn id="40" idx="4"/>
          </p:cNvCxnSpPr>
          <p:nvPr/>
        </p:nvCxnSpPr>
        <p:spPr bwMode="auto">
          <a:xfrm flipV="1">
            <a:off x="5311405" y="2754322"/>
            <a:ext cx="2278" cy="608550"/>
          </a:xfrm>
          <a:prstGeom prst="straightConnector1">
            <a:avLst/>
          </a:prstGeom>
          <a:noFill/>
          <a:ln w="19050" algn="ctr">
            <a:solidFill>
              <a:schemeClr val="tx1"/>
            </a:solidFill>
            <a:round/>
            <a:headEnd type="none" w="med" len="med"/>
            <a:tailEnd type="triangle" w="med" len="med"/>
          </a:ln>
        </p:spPr>
      </p:cxnSp>
      <p:sp>
        <p:nvSpPr>
          <p:cNvPr id="40" name="Ellipse 14"/>
          <p:cNvSpPr>
            <a:spLocks noChangeArrowheads="1"/>
          </p:cNvSpPr>
          <p:nvPr/>
        </p:nvSpPr>
        <p:spPr bwMode="auto">
          <a:xfrm>
            <a:off x="5229328" y="2585044"/>
            <a:ext cx="168710" cy="169278"/>
          </a:xfrm>
          <a:prstGeom prst="ellipse">
            <a:avLst/>
          </a:prstGeom>
          <a:solidFill>
            <a:schemeClr val="bg1"/>
          </a:solidFill>
          <a:ln w="19050" algn="ctr">
            <a:solidFill>
              <a:schemeClr val="tx1"/>
            </a:solidFill>
            <a:round/>
            <a:headEnd/>
            <a:tailEnd/>
          </a:ln>
        </p:spPr>
        <p:txBody>
          <a:bodyPr/>
          <a:lstStyle/>
          <a:p>
            <a:endParaRPr lang="de-DE"/>
          </a:p>
        </p:txBody>
      </p:sp>
      <p:cxnSp>
        <p:nvCxnSpPr>
          <p:cNvPr id="42" name="Gerade Verbindung mit Pfeil 23"/>
          <p:cNvCxnSpPr>
            <a:cxnSpLocks noChangeShapeType="1"/>
            <a:stCxn id="40" idx="6"/>
            <a:endCxn id="12" idx="1"/>
          </p:cNvCxnSpPr>
          <p:nvPr/>
        </p:nvCxnSpPr>
        <p:spPr bwMode="auto">
          <a:xfrm>
            <a:off x="5398038" y="2669683"/>
            <a:ext cx="552254" cy="1"/>
          </a:xfrm>
          <a:prstGeom prst="straightConnector1">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72" name="Textfeld 71"/>
              <p:cNvSpPr txBox="1"/>
              <p:nvPr/>
            </p:nvSpPr>
            <p:spPr>
              <a:xfrm>
                <a:off x="5339776" y="2333230"/>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p>
            </p:txBody>
          </p:sp>
        </mc:Choice>
        <mc:Fallback xmlns="">
          <p:sp>
            <p:nvSpPr>
              <p:cNvPr id="72" name="Textfeld 71"/>
              <p:cNvSpPr txBox="1">
                <a:spLocks noRot="1" noChangeAspect="1" noMove="1" noResize="1" noEditPoints="1" noAdjustHandles="1" noChangeArrowheads="1" noChangeShapeType="1" noTextEdit="1"/>
              </p:cNvSpPr>
              <p:nvPr/>
            </p:nvSpPr>
            <p:spPr>
              <a:xfrm>
                <a:off x="5339776" y="2333230"/>
                <a:ext cx="667710" cy="307777"/>
              </a:xfrm>
              <a:prstGeom prst="rect">
                <a:avLst/>
              </a:prstGeom>
              <a:blipFill>
                <a:blip r:embed="rId2"/>
                <a:stretch>
                  <a:fillRect/>
                </a:stretch>
              </a:blipFill>
            </p:spPr>
            <p:txBody>
              <a:bodyPr/>
              <a:lstStyle/>
              <a:p>
                <a:r>
                  <a:rPr lang="de-DE">
                    <a:noFill/>
                  </a:rPr>
                  <a:t> </a:t>
                </a:r>
              </a:p>
            </p:txBody>
          </p:sp>
        </mc:Fallback>
      </mc:AlternateContent>
      <p:sp>
        <p:nvSpPr>
          <p:cNvPr id="90" name="Textfeld 89"/>
          <p:cNvSpPr txBox="1"/>
          <p:nvPr/>
        </p:nvSpPr>
        <p:spPr>
          <a:xfrm>
            <a:off x="511476" y="5431304"/>
            <a:ext cx="4060523" cy="738664"/>
          </a:xfrm>
          <a:prstGeom prst="rect">
            <a:avLst/>
          </a:prstGeom>
          <a:noFill/>
        </p:spPr>
        <p:txBody>
          <a:bodyPr wrap="square" rtlCol="0">
            <a:spAutoFit/>
          </a:bodyPr>
          <a:lstStyle/>
          <a:p>
            <a:pPr algn="l">
              <a:tabLst>
                <a:tab pos="363538" algn="l"/>
              </a:tabLst>
            </a:pPr>
            <a:r>
              <a:rPr lang="de-DE" sz="1400" dirty="0" err="1"/>
              <a:t>q</a:t>
            </a:r>
            <a:r>
              <a:rPr lang="de-DE" sz="1400" baseline="-25000" dirty="0" err="1"/>
              <a:t>soll</a:t>
            </a:r>
            <a:r>
              <a:rPr lang="de-DE" sz="1400" dirty="0"/>
              <a:t>: Führungsgröße Gelenkwinkel Sollwert</a:t>
            </a:r>
          </a:p>
          <a:p>
            <a:pPr algn="l">
              <a:tabLst>
                <a:tab pos="363538" algn="l"/>
              </a:tabLst>
            </a:pPr>
            <a:r>
              <a:rPr lang="de-DE" sz="1400" dirty="0" err="1"/>
              <a:t>q</a:t>
            </a:r>
            <a:r>
              <a:rPr lang="de-DE" sz="1400" baseline="-25000" dirty="0" err="1"/>
              <a:t>ist</a:t>
            </a:r>
            <a:r>
              <a:rPr lang="de-DE" sz="1400" dirty="0"/>
              <a:t>:	Messgröße Gelenkwinkel Istwert</a:t>
            </a:r>
          </a:p>
          <a:p>
            <a:pPr algn="l">
              <a:tabLst>
                <a:tab pos="363538" algn="l"/>
              </a:tabLst>
            </a:pPr>
            <a:r>
              <a:rPr lang="el-GR" sz="1400" dirty="0">
                <a:latin typeface="Cambria Math" panose="02040503050406030204" pitchFamily="18" charset="0"/>
                <a:ea typeface="Cambria Math" panose="02040503050406030204" pitchFamily="18" charset="0"/>
              </a:rPr>
              <a:t>τ</a:t>
            </a:r>
            <a:r>
              <a:rPr lang="de-DE" sz="1400" dirty="0"/>
              <a:t>: 	Stellgröße Drehmoment</a:t>
            </a:r>
          </a:p>
        </p:txBody>
      </p:sp>
      <p:sp>
        <p:nvSpPr>
          <p:cNvPr id="25" name="Titel 24"/>
          <p:cNvSpPr>
            <a:spLocks noGrp="1"/>
          </p:cNvSpPr>
          <p:nvPr>
            <p:ph type="title"/>
          </p:nvPr>
        </p:nvSpPr>
        <p:spPr/>
        <p:txBody>
          <a:bodyPr/>
          <a:lstStyle/>
          <a:p>
            <a:r>
              <a:rPr lang="de-DE" dirty="0">
                <a:latin typeface="+mj-lt"/>
              </a:rPr>
              <a:t>Ausgangssituation</a:t>
            </a:r>
          </a:p>
        </p:txBody>
      </p:sp>
      <p:sp>
        <p:nvSpPr>
          <p:cNvPr id="27" name="Rechteck 26"/>
          <p:cNvSpPr>
            <a:spLocks noChangeArrowheads="1"/>
          </p:cNvSpPr>
          <p:nvPr/>
        </p:nvSpPr>
        <p:spPr bwMode="auto">
          <a:xfrm>
            <a:off x="5950291" y="4452081"/>
            <a:ext cx="1530389" cy="496656"/>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Encoder</a:t>
            </a:r>
            <a:endParaRPr lang="de-DE" sz="1600" dirty="0">
              <a:solidFill>
                <a:schemeClr val="lt1"/>
              </a:solidFill>
              <a:latin typeface="+mn-lt"/>
            </a:endParaRPr>
          </a:p>
        </p:txBody>
      </p:sp>
      <p:cxnSp>
        <p:nvCxnSpPr>
          <p:cNvPr id="34" name="Form 57"/>
          <p:cNvCxnSpPr>
            <a:cxnSpLocks noChangeShapeType="1"/>
            <a:stCxn id="27" idx="1"/>
            <a:endCxn id="21" idx="2"/>
          </p:cNvCxnSpPr>
          <p:nvPr/>
        </p:nvCxnSpPr>
        <p:spPr bwMode="auto">
          <a:xfrm rot="10800000">
            <a:off x="5311405" y="3948397"/>
            <a:ext cx="638886" cy="752012"/>
          </a:xfrm>
          <a:prstGeom prst="bentConnector2">
            <a:avLst/>
          </a:prstGeom>
          <a:noFill/>
          <a:ln w="19050" algn="ctr">
            <a:solidFill>
              <a:schemeClr val="tx1"/>
            </a:solidFill>
            <a:round/>
            <a:headEnd type="none" w="med" len="med"/>
            <a:tailEnd type="triangle" w="med" len="med"/>
          </a:ln>
        </p:spPr>
      </p:cxnSp>
      <p:cxnSp>
        <p:nvCxnSpPr>
          <p:cNvPr id="37" name="Form 57"/>
          <p:cNvCxnSpPr>
            <a:cxnSpLocks noChangeShapeType="1"/>
            <a:stCxn id="27" idx="1"/>
            <a:endCxn id="20" idx="4"/>
          </p:cNvCxnSpPr>
          <p:nvPr/>
        </p:nvCxnSpPr>
        <p:spPr bwMode="auto">
          <a:xfrm rot="10800000">
            <a:off x="2924403" y="2754323"/>
            <a:ext cx="3025889" cy="1946087"/>
          </a:xfrm>
          <a:prstGeom prst="bentConnector2">
            <a:avLst/>
          </a:prstGeom>
          <a:noFill/>
          <a:ln w="19050" algn="ctr">
            <a:solidFill>
              <a:schemeClr val="tx1"/>
            </a:solidFill>
            <a:round/>
            <a:headEnd type="none" w="med" len="med"/>
            <a:tailEnd type="triangle" w="med" len="med"/>
          </a:ln>
        </p:spPr>
      </p:cxnSp>
      <p:sp>
        <p:nvSpPr>
          <p:cNvPr id="49" name="Rechteck 48"/>
          <p:cNvSpPr>
            <a:spLocks noChangeArrowheads="1"/>
          </p:cNvSpPr>
          <p:nvPr/>
        </p:nvSpPr>
        <p:spPr bwMode="auto">
          <a:xfrm>
            <a:off x="3512010" y="2423812"/>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Regler</a:t>
            </a:r>
          </a:p>
        </p:txBody>
      </p:sp>
      <p:sp>
        <p:nvSpPr>
          <p:cNvPr id="56" name="Rechteck 55"/>
          <p:cNvSpPr>
            <a:spLocks noChangeArrowheads="1"/>
          </p:cNvSpPr>
          <p:nvPr/>
        </p:nvSpPr>
        <p:spPr bwMode="auto">
          <a:xfrm>
            <a:off x="5939958" y="4452081"/>
            <a:ext cx="1530389" cy="496656"/>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Messglied</a:t>
            </a:r>
            <a:endParaRPr lang="de-DE" sz="1600" dirty="0">
              <a:solidFill>
                <a:schemeClr val="lt1"/>
              </a:solidFill>
              <a:latin typeface="+mn-lt"/>
            </a:endParaRPr>
          </a:p>
        </p:txBody>
      </p:sp>
      <p:sp>
        <p:nvSpPr>
          <p:cNvPr id="31" name="Rechteck 30"/>
          <p:cNvSpPr>
            <a:spLocks noChangeArrowheads="1"/>
          </p:cNvSpPr>
          <p:nvPr/>
        </p:nvSpPr>
        <p:spPr bwMode="auto">
          <a:xfrm>
            <a:off x="1535562" y="2428086"/>
            <a:ext cx="773273"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IK</a:t>
            </a:r>
          </a:p>
        </p:txBody>
      </p:sp>
      <p:cxnSp>
        <p:nvCxnSpPr>
          <p:cNvPr id="38" name="Gerade Verbindung mit Pfeil 12"/>
          <p:cNvCxnSpPr>
            <a:cxnSpLocks noChangeShapeType="1"/>
          </p:cNvCxnSpPr>
          <p:nvPr/>
        </p:nvCxnSpPr>
        <p:spPr bwMode="auto">
          <a:xfrm>
            <a:off x="1023832" y="2672407"/>
            <a:ext cx="507406" cy="1"/>
          </a:xfrm>
          <a:prstGeom prst="straightConnector1">
            <a:avLst/>
          </a:prstGeom>
          <a:noFill/>
          <a:ln w="19050" algn="ctr">
            <a:solidFill>
              <a:schemeClr val="tx1"/>
            </a:solidFill>
            <a:round/>
            <a:headEnd type="none" w="med" len="med"/>
            <a:tailEnd type="triangle" w="med" len="med"/>
          </a:ln>
        </p:spPr>
      </p:cxnSp>
      <p:sp>
        <p:nvSpPr>
          <p:cNvPr id="46" name="Textfeld 45"/>
          <p:cNvSpPr txBox="1"/>
          <p:nvPr/>
        </p:nvSpPr>
        <p:spPr>
          <a:xfrm>
            <a:off x="864745" y="2331168"/>
            <a:ext cx="1641544" cy="307777"/>
          </a:xfrm>
          <a:prstGeom prst="rect">
            <a:avLst/>
          </a:prstGeom>
          <a:noFill/>
        </p:spPr>
        <p:txBody>
          <a:bodyPr wrap="square" rtlCol="0">
            <a:spAutoFit/>
          </a:bodyPr>
          <a:lstStyle/>
          <a:p>
            <a:pPr algn="l"/>
            <a:r>
              <a:rPr lang="de-DE" sz="1400" dirty="0" err="1"/>
              <a:t>X</a:t>
            </a:r>
            <a:r>
              <a:rPr lang="de-DE" sz="1400" baseline="-25000" dirty="0" err="1"/>
              <a:t>soll</a:t>
            </a:r>
            <a:endParaRPr lang="de-DE" sz="1400" dirty="0"/>
          </a:p>
        </p:txBody>
      </p:sp>
    </p:spTree>
    <p:extLst>
      <p:ext uri="{BB962C8B-B14F-4D97-AF65-F5344CB8AC3E}">
        <p14:creationId xmlns:p14="http://schemas.microsoft.com/office/powerpoint/2010/main" val="6970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2"/>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8"/>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9"/>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hidden"/>
                                      </p:to>
                                    </p:set>
                                  </p:childTnLst>
                                </p:cTn>
                              </p:par>
                              <p:par>
                                <p:cTn id="57" presetID="1" presetClass="entr" presetSubtype="0" fill="hold" grpId="1"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7" grpId="0"/>
      <p:bldP spid="15" grpId="0"/>
      <p:bldP spid="20" grpId="0" animBg="1"/>
      <p:bldP spid="21" grpId="0" animBg="1"/>
      <p:bldP spid="40" grpId="0" animBg="1"/>
      <p:bldP spid="49" grpId="0" animBg="1"/>
      <p:bldP spid="49" grpId="1" animBg="1"/>
      <p:bldP spid="56" grpId="0" animBg="1"/>
      <p:bldP spid="31" grpId="0" animBg="1"/>
      <p:bldP spid="31" grpId="1" animBg="1"/>
      <p:bldP spid="46" grpId="0"/>
      <p:bldP spid="4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latin typeface="+mj-lt"/>
              </a:rPr>
              <a:t>Regelstrecke</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16" name="Inhaltsplatzhalter 15"/>
          <p:cNvSpPr>
            <a:spLocks noGrp="1"/>
          </p:cNvSpPr>
          <p:nvPr>
            <p:ph idx="13"/>
          </p:nvPr>
        </p:nvSpPr>
        <p:spPr/>
        <p:txBody>
          <a:bodyPr/>
          <a:lstStyle/>
          <a:p>
            <a:r>
              <a:rPr lang="de-DE" dirty="0">
                <a:latin typeface="+mj-lt"/>
              </a:rPr>
              <a:t>Compliant Motion Control</a:t>
            </a:r>
          </a:p>
        </p:txBody>
      </p:sp>
      <p:pic>
        <p:nvPicPr>
          <p:cNvPr id="7" name="Grafik 6"/>
          <p:cNvPicPr>
            <a:picLocks noChangeAspect="1"/>
          </p:cNvPicPr>
          <p:nvPr/>
        </p:nvPicPr>
        <p:blipFill>
          <a:blip r:embed="rId2"/>
          <a:stretch>
            <a:fillRect/>
          </a:stretch>
        </p:blipFill>
        <p:spPr>
          <a:xfrm>
            <a:off x="678110" y="2283091"/>
            <a:ext cx="6666870" cy="3200748"/>
          </a:xfrm>
          <a:prstGeom prst="rect">
            <a:avLst/>
          </a:prstGeom>
        </p:spPr>
      </p:pic>
      <p:sp>
        <p:nvSpPr>
          <p:cNvPr id="8" name="Titel 1"/>
          <p:cNvSpPr txBox="1">
            <a:spLocks/>
          </p:cNvSpPr>
          <p:nvPr/>
        </p:nvSpPr>
        <p:spPr bwMode="auto">
          <a:xfrm>
            <a:off x="508000" y="5170584"/>
            <a:ext cx="2732689" cy="64340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4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400">
                <a:solidFill>
                  <a:schemeClr val="tx1"/>
                </a:solidFill>
                <a:latin typeface="TUM Neue Helvetica 75 Bold" pitchFamily="1" charset="0"/>
              </a:defRPr>
            </a:lvl2pPr>
            <a:lvl3pPr algn="l" rtl="0" eaLnBrk="0" fontAlgn="base" hangingPunct="0">
              <a:spcBef>
                <a:spcPct val="0"/>
              </a:spcBef>
              <a:spcAft>
                <a:spcPct val="0"/>
              </a:spcAft>
              <a:defRPr sz="2400">
                <a:solidFill>
                  <a:schemeClr val="tx1"/>
                </a:solidFill>
                <a:latin typeface="TUM Neue Helvetica 75 Bold" pitchFamily="1" charset="0"/>
              </a:defRPr>
            </a:lvl3pPr>
            <a:lvl4pPr algn="l" rtl="0" eaLnBrk="0" fontAlgn="base" hangingPunct="0">
              <a:spcBef>
                <a:spcPct val="0"/>
              </a:spcBef>
              <a:spcAft>
                <a:spcPct val="0"/>
              </a:spcAft>
              <a:defRPr sz="2400">
                <a:solidFill>
                  <a:schemeClr val="tx1"/>
                </a:solidFill>
                <a:latin typeface="TUM Neue Helvetica 75 Bold" pitchFamily="1" charset="0"/>
              </a:defRPr>
            </a:lvl4pPr>
            <a:lvl5pPr algn="l" rtl="0" eaLnBrk="0" fontAlgn="base" hangingPunct="0">
              <a:spcBef>
                <a:spcPct val="0"/>
              </a:spcBef>
              <a:spcAft>
                <a:spcPct val="0"/>
              </a:spcAft>
              <a:defRPr sz="2400">
                <a:solidFill>
                  <a:schemeClr val="tx1"/>
                </a:solidFill>
                <a:latin typeface="TUM Neue Helvetica 75 Bold" pitchFamily="1" charset="0"/>
              </a:defRPr>
            </a:lvl5pPr>
            <a:lvl6pPr marL="457200" algn="l" rtl="0" fontAlgn="base">
              <a:spcBef>
                <a:spcPct val="0"/>
              </a:spcBef>
              <a:spcAft>
                <a:spcPct val="0"/>
              </a:spcAft>
              <a:defRPr sz="2400">
                <a:solidFill>
                  <a:schemeClr val="tx1"/>
                </a:solidFill>
                <a:latin typeface="TUM Neue Helvetica 75 Bold" pitchFamily="1" charset="0"/>
              </a:defRPr>
            </a:lvl6pPr>
            <a:lvl7pPr marL="914400" algn="l" rtl="0" fontAlgn="base">
              <a:spcBef>
                <a:spcPct val="0"/>
              </a:spcBef>
              <a:spcAft>
                <a:spcPct val="0"/>
              </a:spcAft>
              <a:defRPr sz="2400">
                <a:solidFill>
                  <a:schemeClr val="tx1"/>
                </a:solidFill>
                <a:latin typeface="TUM Neue Helvetica 75 Bold" pitchFamily="1" charset="0"/>
              </a:defRPr>
            </a:lvl7pPr>
            <a:lvl8pPr marL="1371600" algn="l" rtl="0" fontAlgn="base">
              <a:spcBef>
                <a:spcPct val="0"/>
              </a:spcBef>
              <a:spcAft>
                <a:spcPct val="0"/>
              </a:spcAft>
              <a:defRPr sz="2400">
                <a:solidFill>
                  <a:schemeClr val="tx1"/>
                </a:solidFill>
                <a:latin typeface="TUM Neue Helvetica 75 Bold" pitchFamily="1" charset="0"/>
              </a:defRPr>
            </a:lvl8pPr>
            <a:lvl9pPr marL="1828800" algn="l" rtl="0" fontAlgn="base">
              <a:spcBef>
                <a:spcPct val="0"/>
              </a:spcBef>
              <a:spcAft>
                <a:spcPct val="0"/>
              </a:spcAft>
              <a:defRPr sz="2400">
                <a:solidFill>
                  <a:schemeClr val="tx1"/>
                </a:solidFill>
                <a:latin typeface="TUM Neue Helvetica 75 Bold" pitchFamily="1" charset="0"/>
              </a:defRPr>
            </a:lvl9pPr>
          </a:lstStyle>
          <a:p>
            <a:pPr algn="ctr"/>
            <a:r>
              <a:rPr lang="de-DE" sz="1400" kern="0" dirty="0">
                <a:latin typeface="+mj-lt"/>
              </a:rPr>
              <a:t>Magnetresonanztomographie</a:t>
            </a:r>
          </a:p>
        </p:txBody>
      </p:sp>
      <p:sp>
        <p:nvSpPr>
          <p:cNvPr id="9" name="Titel 1"/>
          <p:cNvSpPr txBox="1">
            <a:spLocks/>
          </p:cNvSpPr>
          <p:nvPr/>
        </p:nvSpPr>
        <p:spPr bwMode="auto">
          <a:xfrm>
            <a:off x="3240689" y="5454732"/>
            <a:ext cx="2152814" cy="33870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4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400">
                <a:solidFill>
                  <a:schemeClr val="tx1"/>
                </a:solidFill>
                <a:latin typeface="TUM Neue Helvetica 75 Bold" pitchFamily="1" charset="0"/>
              </a:defRPr>
            </a:lvl2pPr>
            <a:lvl3pPr algn="l" rtl="0" eaLnBrk="0" fontAlgn="base" hangingPunct="0">
              <a:spcBef>
                <a:spcPct val="0"/>
              </a:spcBef>
              <a:spcAft>
                <a:spcPct val="0"/>
              </a:spcAft>
              <a:defRPr sz="2400">
                <a:solidFill>
                  <a:schemeClr val="tx1"/>
                </a:solidFill>
                <a:latin typeface="TUM Neue Helvetica 75 Bold" pitchFamily="1" charset="0"/>
              </a:defRPr>
            </a:lvl3pPr>
            <a:lvl4pPr algn="l" rtl="0" eaLnBrk="0" fontAlgn="base" hangingPunct="0">
              <a:spcBef>
                <a:spcPct val="0"/>
              </a:spcBef>
              <a:spcAft>
                <a:spcPct val="0"/>
              </a:spcAft>
              <a:defRPr sz="2400">
                <a:solidFill>
                  <a:schemeClr val="tx1"/>
                </a:solidFill>
                <a:latin typeface="TUM Neue Helvetica 75 Bold" pitchFamily="1" charset="0"/>
              </a:defRPr>
            </a:lvl4pPr>
            <a:lvl5pPr algn="l" rtl="0" eaLnBrk="0" fontAlgn="base" hangingPunct="0">
              <a:spcBef>
                <a:spcPct val="0"/>
              </a:spcBef>
              <a:spcAft>
                <a:spcPct val="0"/>
              </a:spcAft>
              <a:defRPr sz="2400">
                <a:solidFill>
                  <a:schemeClr val="tx1"/>
                </a:solidFill>
                <a:latin typeface="TUM Neue Helvetica 75 Bold" pitchFamily="1" charset="0"/>
              </a:defRPr>
            </a:lvl5pPr>
            <a:lvl6pPr marL="457200" algn="l" rtl="0" fontAlgn="base">
              <a:spcBef>
                <a:spcPct val="0"/>
              </a:spcBef>
              <a:spcAft>
                <a:spcPct val="0"/>
              </a:spcAft>
              <a:defRPr sz="2400">
                <a:solidFill>
                  <a:schemeClr val="tx1"/>
                </a:solidFill>
                <a:latin typeface="TUM Neue Helvetica 75 Bold" pitchFamily="1" charset="0"/>
              </a:defRPr>
            </a:lvl6pPr>
            <a:lvl7pPr marL="914400" algn="l" rtl="0" fontAlgn="base">
              <a:spcBef>
                <a:spcPct val="0"/>
              </a:spcBef>
              <a:spcAft>
                <a:spcPct val="0"/>
              </a:spcAft>
              <a:defRPr sz="2400">
                <a:solidFill>
                  <a:schemeClr val="tx1"/>
                </a:solidFill>
                <a:latin typeface="TUM Neue Helvetica 75 Bold" pitchFamily="1" charset="0"/>
              </a:defRPr>
            </a:lvl7pPr>
            <a:lvl8pPr marL="1371600" algn="l" rtl="0" fontAlgn="base">
              <a:spcBef>
                <a:spcPct val="0"/>
              </a:spcBef>
              <a:spcAft>
                <a:spcPct val="0"/>
              </a:spcAft>
              <a:defRPr sz="2400">
                <a:solidFill>
                  <a:schemeClr val="tx1"/>
                </a:solidFill>
                <a:latin typeface="TUM Neue Helvetica 75 Bold" pitchFamily="1" charset="0"/>
              </a:defRPr>
            </a:lvl8pPr>
            <a:lvl9pPr marL="1828800" algn="l" rtl="0" fontAlgn="base">
              <a:spcBef>
                <a:spcPct val="0"/>
              </a:spcBef>
              <a:spcAft>
                <a:spcPct val="0"/>
              </a:spcAft>
              <a:defRPr sz="2400">
                <a:solidFill>
                  <a:schemeClr val="tx1"/>
                </a:solidFill>
                <a:latin typeface="TUM Neue Helvetica 75 Bold" pitchFamily="1" charset="0"/>
              </a:defRPr>
            </a:lvl9pPr>
          </a:lstStyle>
          <a:p>
            <a:pPr algn="ctr"/>
            <a:r>
              <a:rPr lang="de-DE" sz="1400" kern="0" dirty="0">
                <a:latin typeface="+mj-lt"/>
              </a:rPr>
              <a:t>Segmentierung</a:t>
            </a:r>
          </a:p>
        </p:txBody>
      </p:sp>
      <p:sp>
        <p:nvSpPr>
          <p:cNvPr id="10" name="Titel 1"/>
          <p:cNvSpPr txBox="1">
            <a:spLocks/>
          </p:cNvSpPr>
          <p:nvPr/>
        </p:nvSpPr>
        <p:spPr bwMode="auto">
          <a:xfrm>
            <a:off x="5305972" y="5454731"/>
            <a:ext cx="2416159" cy="33870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4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400">
                <a:solidFill>
                  <a:schemeClr val="tx1"/>
                </a:solidFill>
                <a:latin typeface="TUM Neue Helvetica 75 Bold" pitchFamily="1" charset="0"/>
              </a:defRPr>
            </a:lvl2pPr>
            <a:lvl3pPr algn="l" rtl="0" eaLnBrk="0" fontAlgn="base" hangingPunct="0">
              <a:spcBef>
                <a:spcPct val="0"/>
              </a:spcBef>
              <a:spcAft>
                <a:spcPct val="0"/>
              </a:spcAft>
              <a:defRPr sz="2400">
                <a:solidFill>
                  <a:schemeClr val="tx1"/>
                </a:solidFill>
                <a:latin typeface="TUM Neue Helvetica 75 Bold" pitchFamily="1" charset="0"/>
              </a:defRPr>
            </a:lvl3pPr>
            <a:lvl4pPr algn="l" rtl="0" eaLnBrk="0" fontAlgn="base" hangingPunct="0">
              <a:spcBef>
                <a:spcPct val="0"/>
              </a:spcBef>
              <a:spcAft>
                <a:spcPct val="0"/>
              </a:spcAft>
              <a:defRPr sz="2400">
                <a:solidFill>
                  <a:schemeClr val="tx1"/>
                </a:solidFill>
                <a:latin typeface="TUM Neue Helvetica 75 Bold" pitchFamily="1" charset="0"/>
              </a:defRPr>
            </a:lvl4pPr>
            <a:lvl5pPr algn="l" rtl="0" eaLnBrk="0" fontAlgn="base" hangingPunct="0">
              <a:spcBef>
                <a:spcPct val="0"/>
              </a:spcBef>
              <a:spcAft>
                <a:spcPct val="0"/>
              </a:spcAft>
              <a:defRPr sz="2400">
                <a:solidFill>
                  <a:schemeClr val="tx1"/>
                </a:solidFill>
                <a:latin typeface="TUM Neue Helvetica 75 Bold" pitchFamily="1" charset="0"/>
              </a:defRPr>
            </a:lvl5pPr>
            <a:lvl6pPr marL="457200" algn="l" rtl="0" fontAlgn="base">
              <a:spcBef>
                <a:spcPct val="0"/>
              </a:spcBef>
              <a:spcAft>
                <a:spcPct val="0"/>
              </a:spcAft>
              <a:defRPr sz="2400">
                <a:solidFill>
                  <a:schemeClr val="tx1"/>
                </a:solidFill>
                <a:latin typeface="TUM Neue Helvetica 75 Bold" pitchFamily="1" charset="0"/>
              </a:defRPr>
            </a:lvl6pPr>
            <a:lvl7pPr marL="914400" algn="l" rtl="0" fontAlgn="base">
              <a:spcBef>
                <a:spcPct val="0"/>
              </a:spcBef>
              <a:spcAft>
                <a:spcPct val="0"/>
              </a:spcAft>
              <a:defRPr sz="2400">
                <a:solidFill>
                  <a:schemeClr val="tx1"/>
                </a:solidFill>
                <a:latin typeface="TUM Neue Helvetica 75 Bold" pitchFamily="1" charset="0"/>
              </a:defRPr>
            </a:lvl7pPr>
            <a:lvl8pPr marL="1371600" algn="l" rtl="0" fontAlgn="base">
              <a:spcBef>
                <a:spcPct val="0"/>
              </a:spcBef>
              <a:spcAft>
                <a:spcPct val="0"/>
              </a:spcAft>
              <a:defRPr sz="2400">
                <a:solidFill>
                  <a:schemeClr val="tx1"/>
                </a:solidFill>
                <a:latin typeface="TUM Neue Helvetica 75 Bold" pitchFamily="1" charset="0"/>
              </a:defRPr>
            </a:lvl8pPr>
            <a:lvl9pPr marL="1828800" algn="l" rtl="0" fontAlgn="base">
              <a:spcBef>
                <a:spcPct val="0"/>
              </a:spcBef>
              <a:spcAft>
                <a:spcPct val="0"/>
              </a:spcAft>
              <a:defRPr sz="2400">
                <a:solidFill>
                  <a:schemeClr val="tx1"/>
                </a:solidFill>
                <a:latin typeface="TUM Neue Helvetica 75 Bold" pitchFamily="1" charset="0"/>
              </a:defRPr>
            </a:lvl9pPr>
          </a:lstStyle>
          <a:p>
            <a:pPr algn="ctr"/>
            <a:r>
              <a:rPr lang="de-DE" sz="1400" kern="0" dirty="0">
                <a:latin typeface="+mj-lt"/>
              </a:rPr>
              <a:t>Finite Elemente Vernetzung</a:t>
            </a:r>
          </a:p>
        </p:txBody>
      </p:sp>
      <p:sp>
        <p:nvSpPr>
          <p:cNvPr id="15" name="Inhaltsplatzhalter 14"/>
          <p:cNvSpPr>
            <a:spLocks noGrp="1"/>
          </p:cNvSpPr>
          <p:nvPr>
            <p:ph idx="1"/>
          </p:nvPr>
        </p:nvSpPr>
        <p:spPr>
          <a:xfrm>
            <a:off x="508000" y="1879240"/>
            <a:ext cx="8128000" cy="1137454"/>
          </a:xfrm>
        </p:spPr>
        <p:txBody>
          <a:bodyPr/>
          <a:lstStyle/>
          <a:p>
            <a:pPr marL="0" indent="0">
              <a:buNone/>
            </a:pPr>
            <a:r>
              <a:rPr lang="de-DE" dirty="0">
                <a:latin typeface="+mj-lt"/>
              </a:rPr>
              <a:t>Mechanische Modellbildung biologischer Proben (</a:t>
            </a:r>
            <a:r>
              <a:rPr lang="de-DE" cap="small" dirty="0" err="1">
                <a:latin typeface="+mj-lt"/>
              </a:rPr>
              <a:t>Kazemi</a:t>
            </a:r>
            <a:r>
              <a:rPr lang="de-DE" cap="small" dirty="0">
                <a:latin typeface="+mj-lt"/>
              </a:rPr>
              <a:t> et al</a:t>
            </a:r>
            <a:r>
              <a:rPr lang="de-DE" dirty="0">
                <a:latin typeface="+mj-lt"/>
              </a:rPr>
              <a:t>)</a:t>
            </a:r>
          </a:p>
        </p:txBody>
      </p:sp>
    </p:spTree>
    <p:extLst>
      <p:ext uri="{BB962C8B-B14F-4D97-AF65-F5344CB8AC3E}">
        <p14:creationId xmlns:p14="http://schemas.microsoft.com/office/powerpoint/2010/main" val="2764505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2"/>
          <a:stretch>
            <a:fillRect/>
          </a:stretch>
        </p:blipFill>
        <p:spPr>
          <a:xfrm>
            <a:off x="4264262" y="2202793"/>
            <a:ext cx="3885001" cy="2255040"/>
          </a:xfrm>
          <a:prstGeom prst="rect">
            <a:avLst/>
          </a:prstGeom>
          <a:effectLst>
            <a:outerShdw blurRad="50800" dist="38100" dir="2700000" algn="tl" rotWithShape="0">
              <a:prstClr val="black">
                <a:alpha val="40000"/>
              </a:prstClr>
            </a:outerShdw>
          </a:effectLst>
        </p:spPr>
      </p:pic>
      <p:sp>
        <p:nvSpPr>
          <p:cNvPr id="2" name="Titel 1"/>
          <p:cNvSpPr>
            <a:spLocks noGrp="1"/>
          </p:cNvSpPr>
          <p:nvPr>
            <p:ph type="title"/>
          </p:nvPr>
        </p:nvSpPr>
        <p:spPr/>
        <p:txBody>
          <a:bodyPr/>
          <a:lstStyle/>
          <a:p>
            <a:r>
              <a:rPr lang="de-DE" dirty="0">
                <a:latin typeface="+mj-lt"/>
              </a:rPr>
              <a:t>Übersicht nachgiebiger Regelungsschemata</a:t>
            </a:r>
            <a:br>
              <a:rPr lang="de-DE" dirty="0">
                <a:latin typeface="+mj-lt"/>
              </a:rPr>
            </a:br>
            <a:endParaRPr lang="de-DE" dirty="0">
              <a:latin typeface="+mj-lt"/>
            </a:endParaRPr>
          </a:p>
        </p:txBody>
      </p:sp>
      <p:sp>
        <p:nvSpPr>
          <p:cNvPr id="6" name="Inhaltsplatzhalter 5"/>
          <p:cNvSpPr>
            <a:spLocks noGrp="1"/>
          </p:cNvSpPr>
          <p:nvPr>
            <p:ph idx="1"/>
          </p:nvPr>
        </p:nvSpPr>
        <p:spPr>
          <a:xfrm>
            <a:off x="508000" y="2099732"/>
            <a:ext cx="3269526" cy="4072467"/>
          </a:xfrm>
        </p:spPr>
        <p:txBody>
          <a:bodyPr/>
          <a:lstStyle/>
          <a:p>
            <a:r>
              <a:rPr lang="de-DE" sz="1600" dirty="0">
                <a:latin typeface="+mj-lt"/>
              </a:rPr>
              <a:t>Aktive Steifigkeitsregelung – </a:t>
            </a:r>
            <a:r>
              <a:rPr lang="de-DE" sz="1600" dirty="0" err="1">
                <a:latin typeface="+mj-lt"/>
              </a:rPr>
              <a:t>active</a:t>
            </a:r>
            <a:r>
              <a:rPr lang="de-DE" sz="1600" dirty="0">
                <a:latin typeface="+mj-lt"/>
              </a:rPr>
              <a:t> </a:t>
            </a:r>
            <a:r>
              <a:rPr lang="de-DE" sz="1600" dirty="0" err="1">
                <a:latin typeface="+mj-lt"/>
              </a:rPr>
              <a:t>stiffness</a:t>
            </a:r>
            <a:r>
              <a:rPr lang="de-DE" sz="1600" dirty="0">
                <a:latin typeface="+mj-lt"/>
              </a:rPr>
              <a:t> </a:t>
            </a:r>
            <a:r>
              <a:rPr lang="de-DE" sz="1600" dirty="0" err="1">
                <a:latin typeface="+mj-lt"/>
              </a:rPr>
              <a:t>control</a:t>
            </a:r>
            <a:endParaRPr lang="de-DE" sz="1600" dirty="0">
              <a:latin typeface="+mj-lt"/>
            </a:endParaRPr>
          </a:p>
          <a:p>
            <a:r>
              <a:rPr lang="de-DE" sz="1600" dirty="0" err="1">
                <a:latin typeface="+mj-lt"/>
              </a:rPr>
              <a:t>Impedanzregelung</a:t>
            </a:r>
            <a:r>
              <a:rPr lang="de-DE" sz="1600" dirty="0">
                <a:latin typeface="+mj-lt"/>
              </a:rPr>
              <a:t> – </a:t>
            </a:r>
            <a:r>
              <a:rPr lang="de-DE" sz="1600" dirty="0" err="1">
                <a:latin typeface="+mj-lt"/>
              </a:rPr>
              <a:t>impedance</a:t>
            </a:r>
            <a:r>
              <a:rPr lang="de-DE" sz="1600" dirty="0">
                <a:latin typeface="+mj-lt"/>
              </a:rPr>
              <a:t> </a:t>
            </a:r>
            <a:r>
              <a:rPr lang="de-DE" sz="1600" dirty="0" err="1">
                <a:latin typeface="+mj-lt"/>
              </a:rPr>
              <a:t>control</a:t>
            </a:r>
            <a:endParaRPr lang="de-DE" sz="1600" dirty="0">
              <a:latin typeface="+mj-lt"/>
            </a:endParaRPr>
          </a:p>
          <a:p>
            <a:r>
              <a:rPr lang="de-DE" sz="1600" dirty="0">
                <a:latin typeface="+mj-lt"/>
              </a:rPr>
              <a:t>Direkte Kraftregelung – explicit/</a:t>
            </a:r>
            <a:r>
              <a:rPr lang="de-DE" sz="1600" dirty="0" err="1">
                <a:latin typeface="+mj-lt"/>
              </a:rPr>
              <a:t>direct</a:t>
            </a:r>
            <a:r>
              <a:rPr lang="de-DE" sz="1600" dirty="0">
                <a:latin typeface="+mj-lt"/>
              </a:rPr>
              <a:t> </a:t>
            </a:r>
            <a:r>
              <a:rPr lang="de-DE" sz="1600" dirty="0" err="1">
                <a:latin typeface="+mj-lt"/>
              </a:rPr>
              <a:t>force</a:t>
            </a:r>
            <a:r>
              <a:rPr lang="de-DE" sz="1600" dirty="0">
                <a:latin typeface="+mj-lt"/>
              </a:rPr>
              <a:t> </a:t>
            </a:r>
            <a:r>
              <a:rPr lang="de-DE" sz="1600" dirty="0" err="1">
                <a:latin typeface="+mj-lt"/>
              </a:rPr>
              <a:t>control</a:t>
            </a:r>
            <a:r>
              <a:rPr lang="de-DE" sz="1600" dirty="0">
                <a:latin typeface="+mj-lt"/>
              </a:rPr>
              <a:t> </a:t>
            </a:r>
          </a:p>
          <a:p>
            <a:r>
              <a:rPr lang="de-DE" sz="1600" dirty="0" err="1">
                <a:latin typeface="+mj-lt"/>
              </a:rPr>
              <a:t>Paralle</a:t>
            </a:r>
            <a:r>
              <a:rPr lang="de-DE" sz="1600" dirty="0">
                <a:latin typeface="+mj-lt"/>
              </a:rPr>
              <a:t> Hybrid-Regelung – parallel hybrid </a:t>
            </a:r>
            <a:r>
              <a:rPr lang="de-DE" sz="1600" dirty="0" err="1">
                <a:latin typeface="+mj-lt"/>
              </a:rPr>
              <a:t>control</a:t>
            </a:r>
            <a:endParaRPr lang="de-DE" sz="1600" dirty="0">
              <a:latin typeface="+mj-lt"/>
            </a:endParaRPr>
          </a:p>
          <a:p>
            <a:r>
              <a:rPr lang="de-DE" sz="1600" dirty="0">
                <a:latin typeface="+mj-lt"/>
              </a:rPr>
              <a:t>Indirekte Kraftregelung – </a:t>
            </a:r>
            <a:r>
              <a:rPr lang="de-DE" sz="1600" dirty="0" err="1">
                <a:latin typeface="+mj-lt"/>
              </a:rPr>
              <a:t>implicit</a:t>
            </a:r>
            <a:r>
              <a:rPr lang="de-DE" sz="1600" dirty="0">
                <a:latin typeface="+mj-lt"/>
              </a:rPr>
              <a:t>/</a:t>
            </a:r>
            <a:r>
              <a:rPr lang="de-DE" sz="1600" dirty="0" err="1">
                <a:latin typeface="+mj-lt"/>
              </a:rPr>
              <a:t>indirect</a:t>
            </a:r>
            <a:r>
              <a:rPr lang="de-DE" sz="1600" dirty="0">
                <a:latin typeface="+mj-lt"/>
              </a:rPr>
              <a:t> </a:t>
            </a:r>
            <a:r>
              <a:rPr lang="de-DE" sz="1600" dirty="0" err="1">
                <a:latin typeface="+mj-lt"/>
              </a:rPr>
              <a:t>force</a:t>
            </a:r>
            <a:r>
              <a:rPr lang="de-DE" sz="1600" dirty="0">
                <a:latin typeface="+mj-lt"/>
              </a:rPr>
              <a:t> </a:t>
            </a:r>
            <a:r>
              <a:rPr lang="de-DE" sz="1600" dirty="0" err="1">
                <a:latin typeface="+mj-lt"/>
              </a:rPr>
              <a:t>control</a:t>
            </a:r>
            <a:endParaRPr lang="de-DE" sz="1600" dirty="0">
              <a:latin typeface="+mj-lt"/>
            </a:endParaRPr>
          </a:p>
          <a:p>
            <a:endParaRPr lang="de-DE" sz="1600" dirty="0">
              <a:latin typeface="+mj-lt"/>
            </a:endParaRP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a:latin typeface="+mj-lt"/>
              </a:rPr>
              <a:t>Compliant </a:t>
            </a:r>
            <a:r>
              <a:rPr lang="de-DE" dirty="0" err="1">
                <a:latin typeface="+mj-lt"/>
              </a:rPr>
              <a:t>motion</a:t>
            </a:r>
            <a:r>
              <a:rPr lang="de-DE" dirty="0">
                <a:latin typeface="+mj-lt"/>
              </a:rPr>
              <a:t> </a:t>
            </a:r>
            <a:r>
              <a:rPr lang="de-DE" dirty="0" err="1">
                <a:latin typeface="+mj-lt"/>
              </a:rPr>
              <a:t>control</a:t>
            </a:r>
            <a:endParaRPr lang="de-DE" dirty="0">
              <a:latin typeface="+mj-lt"/>
            </a:endParaRPr>
          </a:p>
        </p:txBody>
      </p:sp>
      <p:sp>
        <p:nvSpPr>
          <p:cNvPr id="9" name="Textfeld 14"/>
          <p:cNvSpPr txBox="1"/>
          <p:nvPr/>
        </p:nvSpPr>
        <p:spPr>
          <a:xfrm>
            <a:off x="4912945" y="4560894"/>
            <a:ext cx="27144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err="1">
                <a:latin typeface="+mj-lt"/>
              </a:rPr>
              <a:t>Calanca</a:t>
            </a:r>
            <a:r>
              <a:rPr lang="de-DE" sz="1400" dirty="0">
                <a:latin typeface="+mj-lt"/>
              </a:rPr>
              <a:t> et al</a:t>
            </a:r>
          </a:p>
        </p:txBody>
      </p:sp>
    </p:spTree>
    <p:extLst>
      <p:ext uri="{BB962C8B-B14F-4D97-AF65-F5344CB8AC3E}">
        <p14:creationId xmlns:p14="http://schemas.microsoft.com/office/powerpoint/2010/main" val="536853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Passive Steifigkeitsregelung</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a:latin typeface="+mj-lt"/>
              </a:rPr>
              <a:t>Compliant Motion Control</a:t>
            </a:r>
          </a:p>
        </p:txBody>
      </p:sp>
      <p:pic>
        <p:nvPicPr>
          <p:cNvPr id="59395" name="Picture 3" descr="Compensator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9462" y="2694821"/>
            <a:ext cx="3724275" cy="2047875"/>
          </a:xfrm>
          <a:prstGeom prst="rect">
            <a:avLst/>
          </a:prstGeom>
          <a:noFill/>
          <a:extLst>
            <a:ext uri="{909E8E84-426E-40DD-AFC4-6F175D3DCCD1}">
              <a14:hiddenFill xmlns:a14="http://schemas.microsoft.com/office/drawing/2010/main">
                <a:solidFill>
                  <a:srgbClr val="FFFFFF"/>
                </a:solidFill>
              </a14:hiddenFill>
            </a:ext>
          </a:extLst>
        </p:spPr>
      </p:pic>
      <p:pic>
        <p:nvPicPr>
          <p:cNvPr id="59394" name="Picture 2" descr="Pic1: Remote Center Compliance, Automated Assembly, Overload Protection Device, Compensatorfor Part Misalignment or Part Positio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3009145"/>
            <a:ext cx="2057400" cy="1419225"/>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14"/>
          <p:cNvSpPr txBox="1"/>
          <p:nvPr/>
        </p:nvSpPr>
        <p:spPr>
          <a:xfrm>
            <a:off x="2565400" y="4877969"/>
            <a:ext cx="27144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a:latin typeface="+mj-lt"/>
              </a:rPr>
              <a:t>ATI Industrial Automation</a:t>
            </a:r>
          </a:p>
        </p:txBody>
      </p:sp>
    </p:spTree>
    <p:extLst>
      <p:ext uri="{BB962C8B-B14F-4D97-AF65-F5344CB8AC3E}">
        <p14:creationId xmlns:p14="http://schemas.microsoft.com/office/powerpoint/2010/main" val="417587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Aktive Steifigkeitsregelung</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a:latin typeface="+mj-lt"/>
              </a:rPr>
              <a:t>Compliant Motion Control</a:t>
            </a:r>
          </a:p>
        </p:txBody>
      </p:sp>
      <mc:AlternateContent xmlns:mc="http://schemas.openxmlformats.org/markup-compatibility/2006" xmlns:a14="http://schemas.microsoft.com/office/drawing/2010/main">
        <mc:Choice Requires="a14">
          <p:sp>
            <p:nvSpPr>
              <p:cNvPr id="29" name="Rechteck 7"/>
              <p:cNvSpPr>
                <a:spLocks noChangeArrowheads="1"/>
              </p:cNvSpPr>
              <p:nvPr/>
            </p:nvSpPr>
            <p:spPr bwMode="auto">
              <a:xfrm>
                <a:off x="3840403" y="4466794"/>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14:m>
                  <m:oMathPara xmlns:m="http://schemas.openxmlformats.org/officeDocument/2006/math">
                    <m:oMathParaPr>
                      <m:jc m:val="centerGroup"/>
                    </m:oMathParaPr>
                    <m:oMath xmlns:m="http://schemas.openxmlformats.org/officeDocument/2006/math">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𝑑</m:t>
                          </m:r>
                        </m:num>
                        <m:den>
                          <m:r>
                            <a:rPr lang="de-DE" sz="1400" b="0" i="1" smtClean="0">
                              <a:latin typeface="Cambria Math" panose="02040503050406030204" pitchFamily="18" charset="0"/>
                            </a:rPr>
                            <m:t>𝑑𝑡</m:t>
                          </m:r>
                        </m:den>
                      </m:f>
                    </m:oMath>
                  </m:oMathPara>
                </a14:m>
                <a:endParaRPr lang="de-DE" sz="1400" dirty="0">
                  <a:latin typeface="+mj-lt"/>
                </a:endParaRPr>
              </a:p>
            </p:txBody>
          </p:sp>
        </mc:Choice>
        <mc:Fallback xmlns="">
          <p:sp>
            <p:nvSpPr>
              <p:cNvPr id="29" name="Rechteck 7"/>
              <p:cNvSpPr>
                <a:spLocks noRot="1" noChangeAspect="1" noMove="1" noResize="1" noEditPoints="1" noAdjustHandles="1" noChangeArrowheads="1" noChangeShapeType="1" noTextEdit="1"/>
              </p:cNvSpPr>
              <p:nvPr/>
            </p:nvSpPr>
            <p:spPr bwMode="auto">
              <a:xfrm>
                <a:off x="3840403" y="4466794"/>
                <a:ext cx="449100" cy="491742"/>
              </a:xfrm>
              <a:prstGeom prst="rect">
                <a:avLst/>
              </a:prstGeom>
              <a:blipFill>
                <a:blip r:embed="rId3"/>
                <a:stretch>
                  <a:fillRect/>
                </a:stretch>
              </a:blipFill>
              <a:ln>
                <a:headEnd/>
                <a:tailEnd/>
              </a:ln>
            </p:spPr>
            <p:txBody>
              <a:bodyPr/>
              <a:lstStyle/>
              <a:p>
                <a:r>
                  <a:rPr lang="de-DE">
                    <a:noFill/>
                  </a:rPr>
                  <a:t> </a:t>
                </a:r>
              </a:p>
            </p:txBody>
          </p:sp>
        </mc:Fallback>
      </mc:AlternateContent>
      <p:sp>
        <p:nvSpPr>
          <p:cNvPr id="30" name="Textfeld 29"/>
          <p:cNvSpPr txBox="1"/>
          <p:nvPr/>
        </p:nvSpPr>
        <p:spPr>
          <a:xfrm>
            <a:off x="508000" y="2463629"/>
            <a:ext cx="1641544" cy="307777"/>
          </a:xfrm>
          <a:prstGeom prst="rect">
            <a:avLst/>
          </a:prstGeom>
          <a:noFill/>
        </p:spPr>
        <p:txBody>
          <a:bodyPr wrap="square" rtlCol="0">
            <a:spAutoFit/>
          </a:bodyPr>
          <a:lstStyle/>
          <a:p>
            <a:pPr algn="l"/>
            <a:r>
              <a:rPr lang="de-DE" sz="1400" dirty="0" err="1">
                <a:latin typeface="+mj-lt"/>
              </a:rPr>
              <a:t>q</a:t>
            </a:r>
            <a:r>
              <a:rPr lang="de-DE" sz="1400" baseline="-25000" dirty="0" err="1">
                <a:latin typeface="+mj-lt"/>
              </a:rPr>
              <a:t>soll</a:t>
            </a:r>
            <a:endParaRPr lang="de-DE" sz="1400" dirty="0">
              <a:latin typeface="+mj-lt"/>
            </a:endParaRPr>
          </a:p>
        </p:txBody>
      </p:sp>
      <p:sp>
        <p:nvSpPr>
          <p:cNvPr id="31" name="Rechteck 30"/>
          <p:cNvSpPr>
            <a:spLocks noChangeArrowheads="1"/>
          </p:cNvSpPr>
          <p:nvPr/>
        </p:nvSpPr>
        <p:spPr bwMode="auto">
          <a:xfrm>
            <a:off x="2082734" y="2503391"/>
            <a:ext cx="129641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Steifigkeits-matrix</a:t>
            </a:r>
          </a:p>
        </p:txBody>
      </p:sp>
      <p:cxnSp>
        <p:nvCxnSpPr>
          <p:cNvPr id="32" name="Gerade Verbindung mit Pfeil 12"/>
          <p:cNvCxnSpPr>
            <a:cxnSpLocks noChangeShapeType="1"/>
            <a:stCxn id="39" idx="6"/>
            <a:endCxn id="31" idx="1"/>
          </p:cNvCxnSpPr>
          <p:nvPr/>
        </p:nvCxnSpPr>
        <p:spPr bwMode="auto">
          <a:xfrm>
            <a:off x="1760027" y="2802747"/>
            <a:ext cx="322707" cy="1"/>
          </a:xfrm>
          <a:prstGeom prst="straightConnector1">
            <a:avLst/>
          </a:prstGeom>
          <a:noFill/>
          <a:ln w="19050" algn="ctr">
            <a:solidFill>
              <a:schemeClr val="tx1"/>
            </a:solidFill>
            <a:round/>
            <a:headEnd type="none" w="med" len="med"/>
            <a:tailEnd type="triangle" w="med" len="med"/>
          </a:ln>
        </p:spPr>
      </p:cxnSp>
      <p:cxnSp>
        <p:nvCxnSpPr>
          <p:cNvPr id="33" name="Gerade Verbindung mit Pfeil 23"/>
          <p:cNvCxnSpPr>
            <a:cxnSpLocks noChangeShapeType="1"/>
            <a:stCxn id="31" idx="3"/>
            <a:endCxn id="43" idx="2"/>
          </p:cNvCxnSpPr>
          <p:nvPr/>
        </p:nvCxnSpPr>
        <p:spPr bwMode="auto">
          <a:xfrm flipV="1">
            <a:off x="3379153" y="2802747"/>
            <a:ext cx="601445" cy="1"/>
          </a:xfrm>
          <a:prstGeom prst="straightConnector1">
            <a:avLst/>
          </a:prstGeom>
          <a:noFill/>
          <a:ln w="19050" algn="ctr">
            <a:solidFill>
              <a:schemeClr val="tx1"/>
            </a:solidFill>
            <a:round/>
            <a:headEnd type="none" w="med" len="med"/>
            <a:tailEnd type="triangle" w="med" len="med"/>
          </a:ln>
        </p:spPr>
      </p:cxnSp>
      <p:sp>
        <p:nvSpPr>
          <p:cNvPr id="34" name="Rechteck 33"/>
          <p:cNvSpPr>
            <a:spLocks noChangeArrowheads="1"/>
          </p:cNvSpPr>
          <p:nvPr/>
        </p:nvSpPr>
        <p:spPr bwMode="auto">
          <a:xfrm>
            <a:off x="4701562" y="2556877"/>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 und Werkstück</a:t>
            </a:r>
          </a:p>
        </p:txBody>
      </p:sp>
      <p:cxnSp>
        <p:nvCxnSpPr>
          <p:cNvPr id="35" name="Form 57"/>
          <p:cNvCxnSpPr>
            <a:cxnSpLocks noChangeShapeType="1"/>
          </p:cNvCxnSpPr>
          <p:nvPr/>
        </p:nvCxnSpPr>
        <p:spPr bwMode="auto">
          <a:xfrm flipH="1">
            <a:off x="4297892" y="2802748"/>
            <a:ext cx="1942448" cy="1909917"/>
          </a:xfrm>
          <a:prstGeom prst="bentConnector3">
            <a:avLst>
              <a:gd name="adj1" fmla="val -11316"/>
            </a:avLst>
          </a:prstGeom>
          <a:noFill/>
          <a:ln w="19050" algn="ctr">
            <a:solidFill>
              <a:schemeClr val="tx1"/>
            </a:solidFill>
            <a:round/>
            <a:headEnd type="none" w="med" len="med"/>
            <a:tailEnd type="triangle" w="med" len="med"/>
          </a:ln>
        </p:spPr>
      </p:cxnSp>
      <p:sp>
        <p:nvSpPr>
          <p:cNvPr id="36" name="Textfeld 15"/>
          <p:cNvSpPr txBox="1">
            <a:spLocks noChangeArrowheads="1"/>
          </p:cNvSpPr>
          <p:nvPr/>
        </p:nvSpPr>
        <p:spPr bwMode="auto">
          <a:xfrm>
            <a:off x="1399655" y="2718108"/>
            <a:ext cx="266437" cy="400110"/>
          </a:xfrm>
          <a:prstGeom prst="rect">
            <a:avLst/>
          </a:prstGeom>
          <a:noFill/>
          <a:ln w="9525">
            <a:noFill/>
            <a:miter lim="800000"/>
            <a:headEnd/>
            <a:tailEnd/>
          </a:ln>
        </p:spPr>
        <p:txBody>
          <a:bodyPr wrap="square">
            <a:spAutoFit/>
          </a:bodyPr>
          <a:lstStyle/>
          <a:p>
            <a:r>
              <a:rPr lang="de-DE" dirty="0">
                <a:latin typeface="+mj-lt"/>
              </a:rPr>
              <a:t>-  </a:t>
            </a:r>
          </a:p>
        </p:txBody>
      </p:sp>
      <p:sp>
        <p:nvSpPr>
          <p:cNvPr id="37" name="Textfeld 36"/>
          <p:cNvSpPr txBox="1"/>
          <p:nvPr/>
        </p:nvSpPr>
        <p:spPr>
          <a:xfrm>
            <a:off x="6868559" y="2463629"/>
            <a:ext cx="432592" cy="307777"/>
          </a:xfrm>
          <a:prstGeom prst="rect">
            <a:avLst/>
          </a:prstGeom>
          <a:noFill/>
        </p:spPr>
        <p:txBody>
          <a:bodyPr wrap="square" rtlCol="0">
            <a:spAutoFit/>
          </a:bodyPr>
          <a:lstStyle/>
          <a:p>
            <a:pPr algn="ctr"/>
            <a:r>
              <a:rPr lang="de-DE" sz="1400" dirty="0" err="1">
                <a:latin typeface="+mj-lt"/>
              </a:rPr>
              <a:t>q</a:t>
            </a:r>
            <a:r>
              <a:rPr lang="de-DE" sz="1400" baseline="-25000" dirty="0" err="1">
                <a:latin typeface="+mj-lt"/>
              </a:rPr>
              <a:t>ist</a:t>
            </a:r>
            <a:endParaRPr lang="de-DE" sz="1400" dirty="0">
              <a:latin typeface="+mj-lt"/>
            </a:endParaRPr>
          </a:p>
        </p:txBody>
      </p:sp>
      <p:cxnSp>
        <p:nvCxnSpPr>
          <p:cNvPr id="38" name="Gerade Verbindung mit Pfeil 37"/>
          <p:cNvCxnSpPr>
            <a:stCxn id="34" idx="3"/>
          </p:cNvCxnSpPr>
          <p:nvPr/>
        </p:nvCxnSpPr>
        <p:spPr bwMode="auto">
          <a:xfrm>
            <a:off x="6231951" y="2802748"/>
            <a:ext cx="99624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9" name="Ellipse 14"/>
          <p:cNvSpPr>
            <a:spLocks noChangeArrowheads="1"/>
          </p:cNvSpPr>
          <p:nvPr/>
        </p:nvSpPr>
        <p:spPr bwMode="auto">
          <a:xfrm>
            <a:off x="1591317" y="2718108"/>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40" name="Rechteck 39"/>
          <p:cNvSpPr>
            <a:spLocks noChangeArrowheads="1"/>
          </p:cNvSpPr>
          <p:nvPr/>
        </p:nvSpPr>
        <p:spPr bwMode="auto">
          <a:xfrm>
            <a:off x="4701562" y="3657480"/>
            <a:ext cx="1530389" cy="59760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Schwerkraft-kompensation</a:t>
            </a:r>
          </a:p>
        </p:txBody>
      </p:sp>
      <p:cxnSp>
        <p:nvCxnSpPr>
          <p:cNvPr id="41" name="Gerade Verbindung mit Pfeil 19"/>
          <p:cNvCxnSpPr>
            <a:cxnSpLocks noChangeShapeType="1"/>
            <a:endCxn id="39" idx="2"/>
          </p:cNvCxnSpPr>
          <p:nvPr/>
        </p:nvCxnSpPr>
        <p:spPr bwMode="auto">
          <a:xfrm>
            <a:off x="508000" y="2802747"/>
            <a:ext cx="1083317" cy="0"/>
          </a:xfrm>
          <a:prstGeom prst="straightConnector1">
            <a:avLst/>
          </a:prstGeom>
          <a:noFill/>
          <a:ln w="19050" algn="ctr">
            <a:solidFill>
              <a:schemeClr val="tx1"/>
            </a:solidFill>
            <a:round/>
            <a:headEnd type="none" w="med" len="med"/>
            <a:tailEnd type="triangle" w="med" len="med"/>
          </a:ln>
        </p:spPr>
      </p:cxnSp>
      <p:sp>
        <p:nvSpPr>
          <p:cNvPr id="43" name="Ellipse 14"/>
          <p:cNvSpPr>
            <a:spLocks noChangeArrowheads="1"/>
          </p:cNvSpPr>
          <p:nvPr/>
        </p:nvSpPr>
        <p:spPr bwMode="auto">
          <a:xfrm>
            <a:off x="3980598" y="2718108"/>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44" name="Gerade Verbindung mit Pfeil 23"/>
          <p:cNvCxnSpPr>
            <a:cxnSpLocks noChangeShapeType="1"/>
            <a:stCxn id="43" idx="6"/>
            <a:endCxn id="34" idx="1"/>
          </p:cNvCxnSpPr>
          <p:nvPr/>
        </p:nvCxnSpPr>
        <p:spPr bwMode="auto">
          <a:xfrm>
            <a:off x="4149308" y="2802747"/>
            <a:ext cx="552254" cy="1"/>
          </a:xfrm>
          <a:prstGeom prst="straightConnector1">
            <a:avLst/>
          </a:prstGeom>
          <a:noFill/>
          <a:ln w="19050" algn="ctr">
            <a:solidFill>
              <a:schemeClr val="tx1"/>
            </a:solidFill>
            <a:round/>
            <a:headEnd type="none" w="med" len="med"/>
            <a:tailEnd type="triangle" w="med" len="med"/>
          </a:ln>
        </p:spPr>
      </p:cxnSp>
      <p:cxnSp>
        <p:nvCxnSpPr>
          <p:cNvPr id="45" name="Form 57"/>
          <p:cNvCxnSpPr>
            <a:cxnSpLocks noChangeShapeType="1"/>
          </p:cNvCxnSpPr>
          <p:nvPr/>
        </p:nvCxnSpPr>
        <p:spPr bwMode="auto">
          <a:xfrm>
            <a:off x="6223562" y="2802748"/>
            <a:ext cx="12700" cy="1153532"/>
          </a:xfrm>
          <a:prstGeom prst="bentConnector3">
            <a:avLst>
              <a:gd name="adj1" fmla="val 1800000"/>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46" name="Textfeld 45"/>
              <p:cNvSpPr txBox="1"/>
              <p:nvPr/>
            </p:nvSpPr>
            <p:spPr>
              <a:xfrm>
                <a:off x="4091046" y="2466294"/>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latin typeface="+mj-lt"/>
                </a:endParaRPr>
              </a:p>
            </p:txBody>
          </p:sp>
        </mc:Choice>
        <mc:Fallback xmlns="">
          <p:sp>
            <p:nvSpPr>
              <p:cNvPr id="46" name="Textfeld 45"/>
              <p:cNvSpPr txBox="1">
                <a:spLocks noRot="1" noChangeAspect="1" noMove="1" noResize="1" noEditPoints="1" noAdjustHandles="1" noChangeArrowheads="1" noChangeShapeType="1" noTextEdit="1"/>
              </p:cNvSpPr>
              <p:nvPr/>
            </p:nvSpPr>
            <p:spPr>
              <a:xfrm>
                <a:off x="4091046" y="2466294"/>
                <a:ext cx="667710" cy="307777"/>
              </a:xfrm>
              <a:prstGeom prst="rect">
                <a:avLst/>
              </a:prstGeom>
              <a:blipFill>
                <a:blip r:embed="rId4"/>
                <a:stretch>
                  <a:fillRect/>
                </a:stretch>
              </a:blipFill>
            </p:spPr>
            <p:txBody>
              <a:bodyPr/>
              <a:lstStyle/>
              <a:p>
                <a:r>
                  <a:rPr lang="de-DE">
                    <a:noFill/>
                  </a:rPr>
                  <a:t> </a:t>
                </a:r>
              </a:p>
            </p:txBody>
          </p:sp>
        </mc:Fallback>
      </mc:AlternateContent>
      <p:cxnSp>
        <p:nvCxnSpPr>
          <p:cNvPr id="51" name="Form 57"/>
          <p:cNvCxnSpPr>
            <a:cxnSpLocks noChangeShapeType="1"/>
          </p:cNvCxnSpPr>
          <p:nvPr/>
        </p:nvCxnSpPr>
        <p:spPr bwMode="auto">
          <a:xfrm flipH="1" flipV="1">
            <a:off x="1667283" y="2718108"/>
            <a:ext cx="4556279" cy="84640"/>
          </a:xfrm>
          <a:prstGeom prst="bentConnector4">
            <a:avLst>
              <a:gd name="adj1" fmla="val -5017"/>
              <a:gd name="adj2" fmla="val 560575"/>
            </a:avLst>
          </a:prstGeom>
          <a:noFill/>
          <a:ln w="19050" algn="ctr">
            <a:solidFill>
              <a:schemeClr val="tx1"/>
            </a:solidFill>
            <a:round/>
            <a:headEnd type="none" w="med" len="med"/>
            <a:tailEnd type="triangle" w="med" len="med"/>
          </a:ln>
        </p:spPr>
      </p:cxnSp>
      <p:sp>
        <p:nvSpPr>
          <p:cNvPr id="70" name="Rechteck 69"/>
          <p:cNvSpPr>
            <a:spLocks noChangeArrowheads="1"/>
          </p:cNvSpPr>
          <p:nvPr/>
        </p:nvSpPr>
        <p:spPr bwMode="auto">
          <a:xfrm>
            <a:off x="2107898" y="3657480"/>
            <a:ext cx="129641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Dämpfungs-matrix</a:t>
            </a:r>
          </a:p>
        </p:txBody>
      </p:sp>
      <p:sp>
        <p:nvSpPr>
          <p:cNvPr id="73" name="Ellipse 14"/>
          <p:cNvSpPr>
            <a:spLocks noChangeArrowheads="1"/>
          </p:cNvSpPr>
          <p:nvPr/>
        </p:nvSpPr>
        <p:spPr bwMode="auto">
          <a:xfrm>
            <a:off x="1595256" y="3873463"/>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74" name="Form 57"/>
          <p:cNvCxnSpPr>
            <a:cxnSpLocks noChangeShapeType="1"/>
            <a:stCxn id="29" idx="1"/>
            <a:endCxn id="73" idx="4"/>
          </p:cNvCxnSpPr>
          <p:nvPr/>
        </p:nvCxnSpPr>
        <p:spPr bwMode="auto">
          <a:xfrm rot="10800000">
            <a:off x="1679611" y="4042741"/>
            <a:ext cx="2160792" cy="669924"/>
          </a:xfrm>
          <a:prstGeom prst="bentConnector2">
            <a:avLst/>
          </a:prstGeom>
          <a:noFill/>
          <a:ln w="19050" algn="ctr">
            <a:solidFill>
              <a:schemeClr val="tx1"/>
            </a:solidFill>
            <a:round/>
            <a:headEnd type="none" w="med" len="med"/>
            <a:tailEnd type="triangle" w="med" len="med"/>
          </a:ln>
        </p:spPr>
      </p:cxnSp>
      <p:sp>
        <p:nvSpPr>
          <p:cNvPr id="77" name="Textfeld 15"/>
          <p:cNvSpPr txBox="1">
            <a:spLocks noChangeArrowheads="1"/>
          </p:cNvSpPr>
          <p:nvPr/>
        </p:nvSpPr>
        <p:spPr bwMode="auto">
          <a:xfrm>
            <a:off x="1420536" y="3956837"/>
            <a:ext cx="266437" cy="400110"/>
          </a:xfrm>
          <a:prstGeom prst="rect">
            <a:avLst/>
          </a:prstGeom>
          <a:noFill/>
          <a:ln w="9525">
            <a:noFill/>
            <a:miter lim="800000"/>
            <a:headEnd/>
            <a:tailEnd/>
          </a:ln>
        </p:spPr>
        <p:txBody>
          <a:bodyPr wrap="square">
            <a:spAutoFit/>
          </a:bodyPr>
          <a:lstStyle/>
          <a:p>
            <a:r>
              <a:rPr lang="de-DE" dirty="0">
                <a:latin typeface="+mj-lt"/>
              </a:rPr>
              <a:t>-  </a:t>
            </a:r>
          </a:p>
        </p:txBody>
      </p:sp>
      <p:cxnSp>
        <p:nvCxnSpPr>
          <p:cNvPr id="78" name="Gerade Verbindung mit Pfeil 12"/>
          <p:cNvCxnSpPr>
            <a:cxnSpLocks noChangeShapeType="1"/>
            <a:stCxn id="73" idx="6"/>
            <a:endCxn id="70" idx="1"/>
          </p:cNvCxnSpPr>
          <p:nvPr/>
        </p:nvCxnSpPr>
        <p:spPr bwMode="auto">
          <a:xfrm flipV="1">
            <a:off x="1763966" y="3956837"/>
            <a:ext cx="343932" cy="1265"/>
          </a:xfrm>
          <a:prstGeom prst="straightConnector1">
            <a:avLst/>
          </a:prstGeom>
          <a:noFill/>
          <a:ln w="19050" algn="ctr">
            <a:solidFill>
              <a:schemeClr val="tx1"/>
            </a:solidFill>
            <a:round/>
            <a:headEnd type="none" w="med" len="med"/>
            <a:tailEnd type="triangle" w="med" len="med"/>
          </a:ln>
        </p:spPr>
      </p:cxnSp>
      <p:cxnSp>
        <p:nvCxnSpPr>
          <p:cNvPr id="83" name="Gerade Verbindung mit Pfeil 19"/>
          <p:cNvCxnSpPr>
            <a:cxnSpLocks noChangeShapeType="1"/>
            <a:endCxn id="73" idx="2"/>
          </p:cNvCxnSpPr>
          <p:nvPr/>
        </p:nvCxnSpPr>
        <p:spPr bwMode="auto">
          <a:xfrm>
            <a:off x="511939" y="3956837"/>
            <a:ext cx="1083317" cy="1265"/>
          </a:xfrm>
          <a:prstGeom prst="straightConnector1">
            <a:avLst/>
          </a:prstGeom>
          <a:noFill/>
          <a:ln w="19050" algn="ctr">
            <a:solidFill>
              <a:schemeClr val="tx1"/>
            </a:solidFill>
            <a:round/>
            <a:headEnd type="none" w="med" len="med"/>
            <a:tailEnd type="triangle" w="med" len="med"/>
          </a:ln>
        </p:spPr>
      </p:cxnSp>
      <p:sp>
        <p:nvSpPr>
          <p:cNvPr id="86" name="Textfeld 85"/>
          <p:cNvSpPr txBox="1"/>
          <p:nvPr/>
        </p:nvSpPr>
        <p:spPr>
          <a:xfrm>
            <a:off x="508000" y="3628372"/>
            <a:ext cx="1641544" cy="307777"/>
          </a:xfrm>
          <a:prstGeom prst="rect">
            <a:avLst/>
          </a:prstGeom>
          <a:noFill/>
        </p:spPr>
        <p:txBody>
          <a:bodyPr wrap="square" rtlCol="0">
            <a:spAutoFit/>
          </a:bodyPr>
          <a:lstStyle/>
          <a:p>
            <a:pPr algn="l"/>
            <a:r>
              <a:rPr lang="de-DE" sz="1400" dirty="0" err="1">
                <a:latin typeface="+mj-lt"/>
              </a:rPr>
              <a:t>dq</a:t>
            </a:r>
            <a:r>
              <a:rPr lang="de-DE" sz="1400" baseline="-25000" dirty="0" err="1">
                <a:latin typeface="+mj-lt"/>
              </a:rPr>
              <a:t>soll</a:t>
            </a:r>
            <a:r>
              <a:rPr lang="de-DE" sz="1400" dirty="0">
                <a:latin typeface="+mj-lt"/>
              </a:rPr>
              <a:t>/</a:t>
            </a:r>
            <a:r>
              <a:rPr lang="de-DE" sz="1400" dirty="0" err="1">
                <a:latin typeface="+mj-lt"/>
              </a:rPr>
              <a:t>dt</a:t>
            </a:r>
            <a:endParaRPr lang="de-DE" sz="1400" dirty="0">
              <a:latin typeface="+mj-lt"/>
            </a:endParaRPr>
          </a:p>
        </p:txBody>
      </p:sp>
      <p:sp>
        <p:nvSpPr>
          <p:cNvPr id="93" name="Ellipse 14"/>
          <p:cNvSpPr>
            <a:spLocks noChangeArrowheads="1"/>
          </p:cNvSpPr>
          <p:nvPr/>
        </p:nvSpPr>
        <p:spPr bwMode="auto">
          <a:xfrm>
            <a:off x="3985192" y="3873463"/>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94" name="Gerade Verbindung mit Pfeil 23"/>
          <p:cNvCxnSpPr>
            <a:cxnSpLocks noChangeShapeType="1"/>
            <a:stCxn id="70" idx="3"/>
            <a:endCxn id="93" idx="2"/>
          </p:cNvCxnSpPr>
          <p:nvPr/>
        </p:nvCxnSpPr>
        <p:spPr bwMode="auto">
          <a:xfrm>
            <a:off x="3404317" y="3956837"/>
            <a:ext cx="580875" cy="1265"/>
          </a:xfrm>
          <a:prstGeom prst="straightConnector1">
            <a:avLst/>
          </a:prstGeom>
          <a:noFill/>
          <a:ln w="19050" algn="ctr">
            <a:solidFill>
              <a:schemeClr val="tx1"/>
            </a:solidFill>
            <a:round/>
            <a:headEnd type="none" w="med" len="med"/>
            <a:tailEnd type="triangle" w="med" len="med"/>
          </a:ln>
        </p:spPr>
      </p:cxnSp>
      <p:cxnSp>
        <p:nvCxnSpPr>
          <p:cNvPr id="97" name="Gerade Verbindung mit Pfeil 23"/>
          <p:cNvCxnSpPr>
            <a:cxnSpLocks noChangeShapeType="1"/>
            <a:stCxn id="40" idx="1"/>
            <a:endCxn id="93" idx="6"/>
          </p:cNvCxnSpPr>
          <p:nvPr/>
        </p:nvCxnSpPr>
        <p:spPr bwMode="auto">
          <a:xfrm flipH="1">
            <a:off x="4153902" y="3956280"/>
            <a:ext cx="547660" cy="1822"/>
          </a:xfrm>
          <a:prstGeom prst="straightConnector1">
            <a:avLst/>
          </a:prstGeom>
          <a:noFill/>
          <a:ln w="19050" algn="ctr">
            <a:solidFill>
              <a:schemeClr val="tx1"/>
            </a:solidFill>
            <a:round/>
            <a:headEnd type="none" w="med" len="med"/>
            <a:tailEnd type="triangle" w="med" len="med"/>
          </a:ln>
        </p:spPr>
      </p:cxnSp>
      <p:cxnSp>
        <p:nvCxnSpPr>
          <p:cNvPr id="100" name="Gerade Verbindung mit Pfeil 23"/>
          <p:cNvCxnSpPr>
            <a:cxnSpLocks noChangeShapeType="1"/>
            <a:stCxn id="93" idx="0"/>
            <a:endCxn id="43" idx="4"/>
          </p:cNvCxnSpPr>
          <p:nvPr/>
        </p:nvCxnSpPr>
        <p:spPr bwMode="auto">
          <a:xfrm flipH="1" flipV="1">
            <a:off x="4064953" y="2887386"/>
            <a:ext cx="4594" cy="986077"/>
          </a:xfrm>
          <a:prstGeom prst="straightConnector1">
            <a:avLst/>
          </a:prstGeom>
          <a:noFill/>
          <a:ln w="19050" algn="ctr">
            <a:solidFill>
              <a:schemeClr val="tx1"/>
            </a:solidFill>
            <a:round/>
            <a:headEnd type="none" w="med" len="med"/>
            <a:tailEnd type="triangle" w="med" len="med"/>
          </a:ln>
        </p:spPr>
      </p:cxnSp>
      <p:sp>
        <p:nvSpPr>
          <p:cNvPr id="112" name="Textfeld 111"/>
          <p:cNvSpPr txBox="1"/>
          <p:nvPr/>
        </p:nvSpPr>
        <p:spPr>
          <a:xfrm>
            <a:off x="511477" y="5431304"/>
            <a:ext cx="3186464" cy="738664"/>
          </a:xfrm>
          <a:prstGeom prst="rect">
            <a:avLst/>
          </a:prstGeom>
          <a:noFill/>
        </p:spPr>
        <p:txBody>
          <a:bodyPr wrap="square" rtlCol="0">
            <a:spAutoFit/>
          </a:bodyPr>
          <a:lstStyle/>
          <a:p>
            <a:pPr algn="l">
              <a:tabLst>
                <a:tab pos="363538" algn="l"/>
              </a:tabLst>
            </a:pPr>
            <a:r>
              <a:rPr lang="de-DE" sz="1400" dirty="0" err="1">
                <a:latin typeface="+mj-lt"/>
              </a:rPr>
              <a:t>q</a:t>
            </a:r>
            <a:r>
              <a:rPr lang="de-DE" sz="1400" baseline="-25000" dirty="0" err="1">
                <a:latin typeface="+mj-lt"/>
              </a:rPr>
              <a:t>soll</a:t>
            </a:r>
            <a:r>
              <a:rPr lang="de-DE" sz="1400" dirty="0">
                <a:latin typeface="+mj-lt"/>
              </a:rPr>
              <a:t>: Gelenkwinkel Sollwert</a:t>
            </a:r>
          </a:p>
          <a:p>
            <a:pPr algn="l">
              <a:tabLst>
                <a:tab pos="363538" algn="l"/>
              </a:tabLst>
            </a:pPr>
            <a:r>
              <a:rPr lang="de-DE" sz="1400" dirty="0" err="1">
                <a:latin typeface="+mj-lt"/>
              </a:rPr>
              <a:t>q</a:t>
            </a:r>
            <a:r>
              <a:rPr lang="de-DE" sz="1400" baseline="-25000" dirty="0" err="1">
                <a:latin typeface="+mj-lt"/>
              </a:rPr>
              <a:t>ist</a:t>
            </a:r>
            <a:r>
              <a:rPr lang="de-DE" sz="1400" dirty="0">
                <a:latin typeface="+mj-lt"/>
              </a:rPr>
              <a:t>:	Gelenkwinkel Istwert</a:t>
            </a:r>
          </a:p>
          <a:p>
            <a:pPr algn="l">
              <a:tabLst>
                <a:tab pos="363538" algn="l"/>
              </a:tabLst>
            </a:pPr>
            <a:r>
              <a:rPr lang="el-GR" sz="1400" dirty="0">
                <a:latin typeface="+mj-lt"/>
                <a:ea typeface="Cambria Math" panose="02040503050406030204" pitchFamily="18" charset="0"/>
              </a:rPr>
              <a:t>τ</a:t>
            </a:r>
            <a:r>
              <a:rPr lang="de-DE" sz="1400" dirty="0">
                <a:latin typeface="+mj-lt"/>
              </a:rPr>
              <a:t>: 	Gelenkmoment</a:t>
            </a:r>
          </a:p>
        </p:txBody>
      </p:sp>
    </p:spTree>
    <p:extLst>
      <p:ext uri="{BB962C8B-B14F-4D97-AF65-F5344CB8AC3E}">
        <p14:creationId xmlns:p14="http://schemas.microsoft.com/office/powerpoint/2010/main" val="862633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Explizite Kraftregelung</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13" name="Inhaltsplatzhalter 12"/>
          <p:cNvSpPr>
            <a:spLocks noGrp="1"/>
          </p:cNvSpPr>
          <p:nvPr>
            <p:ph idx="13"/>
          </p:nvPr>
        </p:nvSpPr>
        <p:spPr/>
        <p:txBody>
          <a:bodyPr/>
          <a:lstStyle/>
          <a:p>
            <a:r>
              <a:rPr lang="de-DE" dirty="0">
                <a:latin typeface="+mj-lt"/>
              </a:rPr>
              <a:t>Compliant Motion Control</a:t>
            </a:r>
          </a:p>
        </p:txBody>
      </p:sp>
      <p:sp>
        <p:nvSpPr>
          <p:cNvPr id="6" name="Rechteck 5"/>
          <p:cNvSpPr>
            <a:spLocks noChangeArrowheads="1"/>
          </p:cNvSpPr>
          <p:nvPr/>
        </p:nvSpPr>
        <p:spPr bwMode="auto">
          <a:xfrm>
            <a:off x="5683620" y="2673943"/>
            <a:ext cx="1530389" cy="245871"/>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a:t>
            </a:r>
          </a:p>
        </p:txBody>
      </p:sp>
      <p:sp>
        <p:nvSpPr>
          <p:cNvPr id="7" name="Rechteck 6"/>
          <p:cNvSpPr>
            <a:spLocks noChangeArrowheads="1"/>
          </p:cNvSpPr>
          <p:nvPr/>
        </p:nvSpPr>
        <p:spPr bwMode="auto">
          <a:xfrm>
            <a:off x="5686359" y="2922859"/>
            <a:ext cx="1530389" cy="245871"/>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a:t>
            </a:r>
          </a:p>
        </p:txBody>
      </p:sp>
      <p:sp>
        <p:nvSpPr>
          <p:cNvPr id="8" name="Rechteck 7"/>
          <p:cNvSpPr>
            <a:spLocks noChangeArrowheads="1"/>
          </p:cNvSpPr>
          <p:nvPr/>
        </p:nvSpPr>
        <p:spPr bwMode="auto">
          <a:xfrm>
            <a:off x="5692691" y="2675766"/>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solidFill>
                  <a:schemeClr val="lt1"/>
                </a:solidFill>
                <a:latin typeface="+mj-lt"/>
              </a:rPr>
              <a:t>Roboter und Probe</a:t>
            </a:r>
          </a:p>
        </p:txBody>
      </p:sp>
      <p:sp>
        <p:nvSpPr>
          <p:cNvPr id="10" name="Rechteck 9"/>
          <p:cNvSpPr>
            <a:spLocks noChangeArrowheads="1"/>
          </p:cNvSpPr>
          <p:nvPr/>
        </p:nvSpPr>
        <p:spPr bwMode="auto">
          <a:xfrm>
            <a:off x="2170808" y="2626096"/>
            <a:ext cx="913745"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Kraft-</a:t>
            </a:r>
          </a:p>
          <a:p>
            <a:pPr algn="ctr"/>
            <a:r>
              <a:rPr lang="de-DE" sz="1400" dirty="0" err="1">
                <a:latin typeface="+mj-lt"/>
              </a:rPr>
              <a:t>regler</a:t>
            </a:r>
            <a:endParaRPr lang="de-DE" sz="1400" dirty="0">
              <a:latin typeface="+mj-lt"/>
            </a:endParaRPr>
          </a:p>
        </p:txBody>
      </p:sp>
      <p:cxnSp>
        <p:nvCxnSpPr>
          <p:cNvPr id="11" name="Gerade Verbindung mit Pfeil 12"/>
          <p:cNvCxnSpPr>
            <a:cxnSpLocks noChangeShapeType="1"/>
            <a:stCxn id="17" idx="6"/>
            <a:endCxn id="10" idx="1"/>
          </p:cNvCxnSpPr>
          <p:nvPr/>
        </p:nvCxnSpPr>
        <p:spPr bwMode="auto">
          <a:xfrm>
            <a:off x="1838454" y="2921636"/>
            <a:ext cx="332354" cy="3817"/>
          </a:xfrm>
          <a:prstGeom prst="straightConnector1">
            <a:avLst/>
          </a:prstGeom>
          <a:noFill/>
          <a:ln w="19050" algn="ctr">
            <a:solidFill>
              <a:schemeClr val="tx1"/>
            </a:solidFill>
            <a:round/>
            <a:headEnd type="none" w="med" len="med"/>
            <a:tailEnd type="triangle" w="med" len="med"/>
          </a:ln>
        </p:spPr>
      </p:cxnSp>
      <p:cxnSp>
        <p:nvCxnSpPr>
          <p:cNvPr id="12" name="Gerade Verbindung mit Pfeil 23"/>
          <p:cNvCxnSpPr>
            <a:cxnSpLocks noChangeShapeType="1"/>
            <a:endCxn id="20" idx="2"/>
          </p:cNvCxnSpPr>
          <p:nvPr/>
        </p:nvCxnSpPr>
        <p:spPr bwMode="auto">
          <a:xfrm flipV="1">
            <a:off x="4603089" y="2921636"/>
            <a:ext cx="511996" cy="2542"/>
          </a:xfrm>
          <a:prstGeom prst="straightConnector1">
            <a:avLst/>
          </a:prstGeom>
          <a:noFill/>
          <a:ln w="19050" algn="ctr">
            <a:solidFill>
              <a:schemeClr val="tx1"/>
            </a:solidFill>
            <a:round/>
            <a:headEnd type="none" w="med" len="med"/>
            <a:tailEnd type="triangle" w="med" len="med"/>
          </a:ln>
        </p:spPr>
      </p:cxnSp>
      <p:sp>
        <p:nvSpPr>
          <p:cNvPr id="14" name="Textfeld 15"/>
          <p:cNvSpPr txBox="1">
            <a:spLocks noChangeArrowheads="1"/>
          </p:cNvSpPr>
          <p:nvPr/>
        </p:nvSpPr>
        <p:spPr bwMode="auto">
          <a:xfrm>
            <a:off x="1487662" y="2494820"/>
            <a:ext cx="266437" cy="400110"/>
          </a:xfrm>
          <a:prstGeom prst="rect">
            <a:avLst/>
          </a:prstGeom>
          <a:noFill/>
          <a:ln w="9525">
            <a:noFill/>
            <a:miter lim="800000"/>
            <a:headEnd/>
            <a:tailEnd/>
          </a:ln>
        </p:spPr>
        <p:txBody>
          <a:bodyPr wrap="square">
            <a:spAutoFit/>
          </a:bodyPr>
          <a:lstStyle/>
          <a:p>
            <a:r>
              <a:rPr lang="de-DE" dirty="0">
                <a:latin typeface="+mj-lt"/>
              </a:rPr>
              <a:t>-  </a:t>
            </a:r>
          </a:p>
        </p:txBody>
      </p:sp>
      <p:sp>
        <p:nvSpPr>
          <p:cNvPr id="15" name="Textfeld 14"/>
          <p:cNvSpPr txBox="1"/>
          <p:nvPr/>
        </p:nvSpPr>
        <p:spPr>
          <a:xfrm>
            <a:off x="7591086" y="3100703"/>
            <a:ext cx="432592" cy="307777"/>
          </a:xfrm>
          <a:prstGeom prst="rect">
            <a:avLst/>
          </a:prstGeom>
          <a:noFill/>
        </p:spPr>
        <p:txBody>
          <a:bodyPr wrap="square" rtlCol="0">
            <a:spAutoFit/>
          </a:bodyPr>
          <a:lstStyle/>
          <a:p>
            <a:pPr algn="ctr"/>
            <a:r>
              <a:rPr lang="de-DE" sz="1400" dirty="0" err="1">
                <a:latin typeface="+mj-lt"/>
              </a:rPr>
              <a:t>q</a:t>
            </a:r>
            <a:r>
              <a:rPr lang="de-DE" sz="1400" baseline="-25000" dirty="0" err="1">
                <a:latin typeface="+mj-lt"/>
              </a:rPr>
              <a:t>ist</a:t>
            </a:r>
            <a:endParaRPr lang="de-DE" sz="1400" dirty="0">
              <a:latin typeface="+mj-lt"/>
            </a:endParaRPr>
          </a:p>
        </p:txBody>
      </p:sp>
      <p:cxnSp>
        <p:nvCxnSpPr>
          <p:cNvPr id="16" name="Gerade Verbindung mit Pfeil 15"/>
          <p:cNvCxnSpPr/>
          <p:nvPr/>
        </p:nvCxnSpPr>
        <p:spPr bwMode="auto">
          <a:xfrm>
            <a:off x="7214009" y="2796878"/>
            <a:ext cx="601445"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7" name="Ellipse 14"/>
          <p:cNvSpPr>
            <a:spLocks noChangeArrowheads="1"/>
          </p:cNvSpPr>
          <p:nvPr/>
        </p:nvSpPr>
        <p:spPr bwMode="auto">
          <a:xfrm>
            <a:off x="1669744" y="2836997"/>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18" name="Rechteck 17"/>
          <p:cNvSpPr>
            <a:spLocks noChangeArrowheads="1"/>
          </p:cNvSpPr>
          <p:nvPr/>
        </p:nvSpPr>
        <p:spPr bwMode="auto">
          <a:xfrm>
            <a:off x="5692691" y="3779217"/>
            <a:ext cx="1530389" cy="59760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Schwerkraft-kompensation</a:t>
            </a:r>
          </a:p>
        </p:txBody>
      </p:sp>
      <p:cxnSp>
        <p:nvCxnSpPr>
          <p:cNvPr id="19" name="Gerade Verbindung mit Pfeil 19"/>
          <p:cNvCxnSpPr>
            <a:cxnSpLocks noChangeShapeType="1"/>
            <a:endCxn id="17" idx="2"/>
          </p:cNvCxnSpPr>
          <p:nvPr/>
        </p:nvCxnSpPr>
        <p:spPr bwMode="auto">
          <a:xfrm>
            <a:off x="586427" y="2921636"/>
            <a:ext cx="1083317" cy="0"/>
          </a:xfrm>
          <a:prstGeom prst="straightConnector1">
            <a:avLst/>
          </a:prstGeom>
          <a:noFill/>
          <a:ln w="19050" algn="ctr">
            <a:solidFill>
              <a:schemeClr val="tx1"/>
            </a:solidFill>
            <a:round/>
            <a:headEnd type="none" w="med" len="med"/>
            <a:tailEnd type="triangle" w="med" len="med"/>
          </a:ln>
        </p:spPr>
      </p:cxnSp>
      <p:sp>
        <p:nvSpPr>
          <p:cNvPr id="20" name="Ellipse 14"/>
          <p:cNvSpPr>
            <a:spLocks noChangeArrowheads="1"/>
          </p:cNvSpPr>
          <p:nvPr/>
        </p:nvSpPr>
        <p:spPr bwMode="auto">
          <a:xfrm>
            <a:off x="5115085" y="2836997"/>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21" name="Gerade Verbindung mit Pfeil 23"/>
          <p:cNvCxnSpPr>
            <a:cxnSpLocks noChangeShapeType="1"/>
            <a:stCxn id="20" idx="6"/>
            <a:endCxn id="8" idx="1"/>
          </p:cNvCxnSpPr>
          <p:nvPr/>
        </p:nvCxnSpPr>
        <p:spPr bwMode="auto">
          <a:xfrm>
            <a:off x="5283795" y="2921636"/>
            <a:ext cx="408896" cy="1"/>
          </a:xfrm>
          <a:prstGeom prst="straightConnector1">
            <a:avLst/>
          </a:prstGeom>
          <a:noFill/>
          <a:ln w="19050" algn="ctr">
            <a:solidFill>
              <a:schemeClr val="tx1"/>
            </a:solidFill>
            <a:round/>
            <a:headEnd type="none" w="med" len="med"/>
            <a:tailEnd type="triangle" w="med" len="med"/>
          </a:ln>
        </p:spPr>
      </p:cxnSp>
      <p:cxnSp>
        <p:nvCxnSpPr>
          <p:cNvPr id="22" name="Form 57"/>
          <p:cNvCxnSpPr>
            <a:cxnSpLocks noChangeShapeType="1"/>
            <a:stCxn id="7" idx="3"/>
            <a:endCxn id="18" idx="3"/>
          </p:cNvCxnSpPr>
          <p:nvPr/>
        </p:nvCxnSpPr>
        <p:spPr bwMode="auto">
          <a:xfrm>
            <a:off x="7216748" y="3045795"/>
            <a:ext cx="6332" cy="1032222"/>
          </a:xfrm>
          <a:prstGeom prst="bentConnector3">
            <a:avLst>
              <a:gd name="adj1" fmla="val 3571368"/>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23" name="Textfeld 22"/>
              <p:cNvSpPr txBox="1"/>
              <p:nvPr/>
            </p:nvSpPr>
            <p:spPr>
              <a:xfrm>
                <a:off x="5196529" y="2615682"/>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latin typeface="+mj-lt"/>
                </a:endParaRPr>
              </a:p>
            </p:txBody>
          </p:sp>
        </mc:Choice>
        <mc:Fallback xmlns="">
          <p:sp>
            <p:nvSpPr>
              <p:cNvPr id="23" name="Textfeld 22"/>
              <p:cNvSpPr txBox="1">
                <a:spLocks noRot="1" noChangeAspect="1" noMove="1" noResize="1" noEditPoints="1" noAdjustHandles="1" noChangeArrowheads="1" noChangeShapeType="1" noTextEdit="1"/>
              </p:cNvSpPr>
              <p:nvPr/>
            </p:nvSpPr>
            <p:spPr>
              <a:xfrm>
                <a:off x="5196529" y="2615682"/>
                <a:ext cx="667710" cy="307777"/>
              </a:xfrm>
              <a:prstGeom prst="rect">
                <a:avLst/>
              </a:prstGeom>
              <a:blipFill>
                <a:blip r:embed="rId2"/>
                <a:stretch>
                  <a:fillRect/>
                </a:stretch>
              </a:blipFill>
            </p:spPr>
            <p:txBody>
              <a:bodyPr/>
              <a:lstStyle/>
              <a:p>
                <a:r>
                  <a:rPr lang="de-DE">
                    <a:noFill/>
                  </a:rPr>
                  <a:t> </a:t>
                </a:r>
              </a:p>
            </p:txBody>
          </p:sp>
        </mc:Fallback>
      </mc:AlternateContent>
      <p:cxnSp>
        <p:nvCxnSpPr>
          <p:cNvPr id="24" name="Form 57"/>
          <p:cNvCxnSpPr>
            <a:cxnSpLocks noChangeShapeType="1"/>
            <a:stCxn id="6" idx="3"/>
            <a:endCxn id="17" idx="0"/>
          </p:cNvCxnSpPr>
          <p:nvPr/>
        </p:nvCxnSpPr>
        <p:spPr bwMode="auto">
          <a:xfrm flipH="1">
            <a:off x="1754099" y="2796879"/>
            <a:ext cx="5459910" cy="40118"/>
          </a:xfrm>
          <a:prstGeom prst="bentConnector4">
            <a:avLst>
              <a:gd name="adj1" fmla="val -4187"/>
              <a:gd name="adj2" fmla="val -876255"/>
            </a:avLst>
          </a:prstGeom>
          <a:noFill/>
          <a:ln w="19050" algn="ctr">
            <a:solidFill>
              <a:schemeClr val="tx1"/>
            </a:solidFill>
            <a:round/>
            <a:headEnd type="none" w="med" len="med"/>
            <a:tailEnd type="triangle" w="med" len="med"/>
          </a:ln>
        </p:spPr>
      </p:cxnSp>
      <p:sp>
        <p:nvSpPr>
          <p:cNvPr id="30" name="Textfeld 29"/>
          <p:cNvSpPr txBox="1"/>
          <p:nvPr/>
        </p:nvSpPr>
        <p:spPr>
          <a:xfrm>
            <a:off x="508000" y="2587371"/>
            <a:ext cx="1641544" cy="307777"/>
          </a:xfrm>
          <a:prstGeom prst="rect">
            <a:avLst/>
          </a:prstGeom>
          <a:noFill/>
        </p:spPr>
        <p:txBody>
          <a:bodyPr wrap="square" rtlCol="0">
            <a:spAutoFit/>
          </a:bodyPr>
          <a:lstStyle/>
          <a:p>
            <a:pPr algn="l"/>
            <a:r>
              <a:rPr lang="de-DE" sz="1400" dirty="0" err="1">
                <a:latin typeface="+mj-lt"/>
              </a:rPr>
              <a:t>F</a:t>
            </a:r>
            <a:r>
              <a:rPr lang="de-DE" sz="1400" baseline="-25000" dirty="0" err="1">
                <a:latin typeface="+mj-lt"/>
              </a:rPr>
              <a:t>soll</a:t>
            </a:r>
            <a:endParaRPr lang="de-DE" sz="1400" dirty="0">
              <a:latin typeface="+mj-lt"/>
            </a:endParaRPr>
          </a:p>
        </p:txBody>
      </p:sp>
      <p:cxnSp>
        <p:nvCxnSpPr>
          <p:cNvPr id="31" name="Gerade Verbindung mit Pfeil 23"/>
          <p:cNvCxnSpPr>
            <a:cxnSpLocks noChangeShapeType="1"/>
            <a:stCxn id="7" idx="3"/>
          </p:cNvCxnSpPr>
          <p:nvPr/>
        </p:nvCxnSpPr>
        <p:spPr bwMode="auto">
          <a:xfrm flipV="1">
            <a:off x="7216748" y="3045794"/>
            <a:ext cx="598706" cy="1"/>
          </a:xfrm>
          <a:prstGeom prst="straightConnector1">
            <a:avLst/>
          </a:prstGeom>
          <a:noFill/>
          <a:ln w="19050" algn="ctr">
            <a:solidFill>
              <a:schemeClr val="tx1"/>
            </a:solidFill>
            <a:round/>
            <a:headEnd type="none" w="med" len="med"/>
            <a:tailEnd type="triangle" w="med" len="med"/>
          </a:ln>
        </p:spPr>
      </p:cxnSp>
      <p:sp>
        <p:nvSpPr>
          <p:cNvPr id="32" name="Textfeld 31"/>
          <p:cNvSpPr txBox="1"/>
          <p:nvPr/>
        </p:nvSpPr>
        <p:spPr>
          <a:xfrm>
            <a:off x="7567436" y="2448983"/>
            <a:ext cx="498282" cy="307777"/>
          </a:xfrm>
          <a:prstGeom prst="rect">
            <a:avLst/>
          </a:prstGeom>
          <a:noFill/>
        </p:spPr>
        <p:txBody>
          <a:bodyPr wrap="square" rtlCol="0">
            <a:spAutoFit/>
          </a:bodyPr>
          <a:lstStyle/>
          <a:p>
            <a:pPr algn="l"/>
            <a:r>
              <a:rPr lang="de-DE" sz="1400" dirty="0">
                <a:latin typeface="+mj-lt"/>
              </a:rPr>
              <a:t>F</a:t>
            </a:r>
            <a:r>
              <a:rPr lang="de-DE" sz="1400" baseline="-25000" dirty="0">
                <a:latin typeface="+mj-lt"/>
              </a:rPr>
              <a:t>ist</a:t>
            </a:r>
            <a:endParaRPr lang="de-DE" sz="1400" dirty="0">
              <a:latin typeface="+mj-lt"/>
            </a:endParaRPr>
          </a:p>
        </p:txBody>
      </p:sp>
      <p:sp>
        <p:nvSpPr>
          <p:cNvPr id="33" name="Ellipse 14"/>
          <p:cNvSpPr>
            <a:spLocks noChangeArrowheads="1"/>
          </p:cNvSpPr>
          <p:nvPr/>
        </p:nvSpPr>
        <p:spPr bwMode="auto">
          <a:xfrm>
            <a:off x="4036000" y="2832342"/>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34" name="Gerade Verbindung mit Pfeil 23"/>
          <p:cNvCxnSpPr>
            <a:cxnSpLocks noChangeShapeType="1"/>
            <a:stCxn id="10" idx="3"/>
            <a:endCxn id="35" idx="1"/>
          </p:cNvCxnSpPr>
          <p:nvPr/>
        </p:nvCxnSpPr>
        <p:spPr bwMode="auto">
          <a:xfrm>
            <a:off x="3084553" y="2925453"/>
            <a:ext cx="331913" cy="0"/>
          </a:xfrm>
          <a:prstGeom prst="straightConnector1">
            <a:avLst/>
          </a:prstGeom>
          <a:noFill/>
          <a:ln w="19050" algn="ctr">
            <a:solidFill>
              <a:schemeClr val="tx1"/>
            </a:solidFill>
            <a:round/>
            <a:headEnd type="none" w="med" len="med"/>
            <a:tailEnd type="triangle" w="med" len="med"/>
          </a:ln>
        </p:spPr>
      </p:cxnSp>
      <p:sp>
        <p:nvSpPr>
          <p:cNvPr id="35" name="Rechteck 34"/>
          <p:cNvSpPr>
            <a:spLocks noChangeArrowheads="1"/>
          </p:cNvSpPr>
          <p:nvPr/>
        </p:nvSpPr>
        <p:spPr bwMode="auto">
          <a:xfrm>
            <a:off x="3416466" y="2626096"/>
            <a:ext cx="122414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Jacobi-transponierte</a:t>
            </a:r>
          </a:p>
        </p:txBody>
      </p:sp>
      <p:cxnSp>
        <p:nvCxnSpPr>
          <p:cNvPr id="42" name="Form 57"/>
          <p:cNvCxnSpPr>
            <a:cxnSpLocks noChangeShapeType="1"/>
            <a:stCxn id="18" idx="1"/>
            <a:endCxn id="20" idx="4"/>
          </p:cNvCxnSpPr>
          <p:nvPr/>
        </p:nvCxnSpPr>
        <p:spPr bwMode="auto">
          <a:xfrm rot="10800000">
            <a:off x="5199441" y="3006275"/>
            <a:ext cx="493251" cy="1071742"/>
          </a:xfrm>
          <a:prstGeom prst="bentConnector2">
            <a:avLst/>
          </a:prstGeom>
          <a:noFill/>
          <a:ln w="19050" algn="ctr">
            <a:solidFill>
              <a:schemeClr val="tx1"/>
            </a:solidFill>
            <a:round/>
            <a:headEnd type="none" w="med" len="med"/>
            <a:tailEnd type="triangle" w="med" len="med"/>
          </a:ln>
        </p:spPr>
      </p:cxnSp>
    </p:spTree>
    <p:extLst>
      <p:ext uri="{BB962C8B-B14F-4D97-AF65-F5344CB8AC3E}">
        <p14:creationId xmlns:p14="http://schemas.microsoft.com/office/powerpoint/2010/main" val="1988703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hteck 141"/>
          <p:cNvSpPr>
            <a:spLocks noChangeArrowheads="1"/>
          </p:cNvSpPr>
          <p:nvPr/>
        </p:nvSpPr>
        <p:spPr bwMode="auto">
          <a:xfrm>
            <a:off x="6070199" y="3191004"/>
            <a:ext cx="1530389" cy="245871"/>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a:t>
            </a:r>
          </a:p>
        </p:txBody>
      </p:sp>
      <p:sp>
        <p:nvSpPr>
          <p:cNvPr id="143" name="Rechteck 142"/>
          <p:cNvSpPr>
            <a:spLocks noChangeArrowheads="1"/>
          </p:cNvSpPr>
          <p:nvPr/>
        </p:nvSpPr>
        <p:spPr bwMode="auto">
          <a:xfrm>
            <a:off x="6072938" y="3439920"/>
            <a:ext cx="1530389" cy="245871"/>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a:t>
            </a:r>
          </a:p>
        </p:txBody>
      </p:sp>
      <p:sp>
        <p:nvSpPr>
          <p:cNvPr id="109" name="Rechteck 108"/>
          <p:cNvSpPr>
            <a:spLocks noChangeArrowheads="1"/>
          </p:cNvSpPr>
          <p:nvPr/>
        </p:nvSpPr>
        <p:spPr bwMode="auto">
          <a:xfrm>
            <a:off x="6079270" y="3192827"/>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solidFill>
                  <a:schemeClr val="lt1"/>
                </a:solidFill>
                <a:latin typeface="+mj-lt"/>
              </a:rPr>
              <a:t>Roboter</a:t>
            </a:r>
          </a:p>
        </p:txBody>
      </p:sp>
      <p:sp>
        <p:nvSpPr>
          <p:cNvPr id="2" name="Titel 1"/>
          <p:cNvSpPr>
            <a:spLocks noGrp="1"/>
          </p:cNvSpPr>
          <p:nvPr>
            <p:ph type="title"/>
          </p:nvPr>
        </p:nvSpPr>
        <p:spPr/>
        <p:txBody>
          <a:bodyPr/>
          <a:lstStyle/>
          <a:p>
            <a:pPr marL="0" indent="0">
              <a:buNone/>
            </a:pPr>
            <a:r>
              <a:rPr lang="de-DE" sz="3200" dirty="0">
                <a:latin typeface="+mj-lt"/>
              </a:rPr>
              <a:t>Hybride Parallel-Regelung von Kraft und Position</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a:latin typeface="+mj-lt"/>
              </a:rPr>
              <a:t>Compliant Motion Control</a:t>
            </a:r>
          </a:p>
        </p:txBody>
      </p:sp>
      <p:sp>
        <p:nvSpPr>
          <p:cNvPr id="105" name="Textfeld 104"/>
          <p:cNvSpPr txBox="1"/>
          <p:nvPr/>
        </p:nvSpPr>
        <p:spPr>
          <a:xfrm>
            <a:off x="940619" y="4608900"/>
            <a:ext cx="1641544" cy="307777"/>
          </a:xfrm>
          <a:prstGeom prst="rect">
            <a:avLst/>
          </a:prstGeom>
          <a:noFill/>
        </p:spPr>
        <p:txBody>
          <a:bodyPr wrap="square" rtlCol="0">
            <a:spAutoFit/>
          </a:bodyPr>
          <a:lstStyle/>
          <a:p>
            <a:pPr algn="l"/>
            <a:r>
              <a:rPr lang="de-DE" sz="1400" dirty="0" err="1">
                <a:latin typeface="+mj-lt"/>
              </a:rPr>
              <a:t>X</a:t>
            </a:r>
            <a:r>
              <a:rPr lang="de-DE" sz="1400" baseline="-25000" dirty="0" err="1">
                <a:latin typeface="+mj-lt"/>
              </a:rPr>
              <a:t>soll</a:t>
            </a:r>
            <a:endParaRPr lang="de-DE" sz="1400" dirty="0">
              <a:latin typeface="+mj-lt"/>
            </a:endParaRPr>
          </a:p>
        </p:txBody>
      </p:sp>
      <p:sp>
        <p:nvSpPr>
          <p:cNvPr id="106" name="Rechteck 105"/>
          <p:cNvSpPr>
            <a:spLocks noChangeArrowheads="1"/>
          </p:cNvSpPr>
          <p:nvPr/>
        </p:nvSpPr>
        <p:spPr bwMode="auto">
          <a:xfrm>
            <a:off x="2557387" y="3143157"/>
            <a:ext cx="913745"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Kraft-</a:t>
            </a:r>
          </a:p>
          <a:p>
            <a:pPr algn="ctr"/>
            <a:r>
              <a:rPr lang="de-DE" sz="1400" dirty="0" err="1">
                <a:latin typeface="+mj-lt"/>
              </a:rPr>
              <a:t>regler</a:t>
            </a:r>
            <a:endParaRPr lang="de-DE" sz="1400" dirty="0">
              <a:latin typeface="+mj-lt"/>
            </a:endParaRPr>
          </a:p>
        </p:txBody>
      </p:sp>
      <p:cxnSp>
        <p:nvCxnSpPr>
          <p:cNvPr id="107" name="Gerade Verbindung mit Pfeil 12"/>
          <p:cNvCxnSpPr>
            <a:cxnSpLocks noChangeShapeType="1"/>
            <a:stCxn id="114" idx="6"/>
            <a:endCxn id="106" idx="1"/>
          </p:cNvCxnSpPr>
          <p:nvPr/>
        </p:nvCxnSpPr>
        <p:spPr bwMode="auto">
          <a:xfrm>
            <a:off x="2225033" y="3438697"/>
            <a:ext cx="332354" cy="3817"/>
          </a:xfrm>
          <a:prstGeom prst="straightConnector1">
            <a:avLst/>
          </a:prstGeom>
          <a:noFill/>
          <a:ln w="19050" algn="ctr">
            <a:solidFill>
              <a:schemeClr val="tx1"/>
            </a:solidFill>
            <a:round/>
            <a:headEnd type="none" w="med" len="med"/>
            <a:tailEnd type="triangle" w="med" len="med"/>
          </a:ln>
        </p:spPr>
      </p:cxnSp>
      <p:cxnSp>
        <p:nvCxnSpPr>
          <p:cNvPr id="108" name="Gerade Verbindung mit Pfeil 23"/>
          <p:cNvCxnSpPr>
            <a:cxnSpLocks noChangeShapeType="1"/>
            <a:endCxn id="117" idx="2"/>
          </p:cNvCxnSpPr>
          <p:nvPr/>
        </p:nvCxnSpPr>
        <p:spPr bwMode="auto">
          <a:xfrm flipV="1">
            <a:off x="4989668" y="3438697"/>
            <a:ext cx="511996" cy="2542"/>
          </a:xfrm>
          <a:prstGeom prst="straightConnector1">
            <a:avLst/>
          </a:prstGeom>
          <a:noFill/>
          <a:ln w="19050" algn="ctr">
            <a:solidFill>
              <a:schemeClr val="tx1"/>
            </a:solidFill>
            <a:round/>
            <a:headEnd type="none" w="med" len="med"/>
            <a:tailEnd type="triangle" w="med" len="med"/>
          </a:ln>
        </p:spPr>
      </p:cxnSp>
      <p:cxnSp>
        <p:nvCxnSpPr>
          <p:cNvPr id="110" name="Form 57"/>
          <p:cNvCxnSpPr>
            <a:cxnSpLocks noChangeShapeType="1"/>
            <a:stCxn id="143" idx="3"/>
            <a:endCxn id="223" idx="3"/>
          </p:cNvCxnSpPr>
          <p:nvPr/>
        </p:nvCxnSpPr>
        <p:spPr bwMode="auto">
          <a:xfrm flipH="1">
            <a:off x="7600587" y="3562856"/>
            <a:ext cx="2740" cy="2182403"/>
          </a:xfrm>
          <a:prstGeom prst="bentConnector3">
            <a:avLst>
              <a:gd name="adj1" fmla="val -8663942"/>
            </a:avLst>
          </a:prstGeom>
          <a:noFill/>
          <a:ln w="19050" algn="ctr">
            <a:solidFill>
              <a:schemeClr val="tx1"/>
            </a:solidFill>
            <a:round/>
            <a:headEnd type="none" w="med" len="med"/>
            <a:tailEnd type="triangle" w="med" len="med"/>
          </a:ln>
        </p:spPr>
      </p:cxnSp>
      <p:sp>
        <p:nvSpPr>
          <p:cNvPr id="111" name="Textfeld 15"/>
          <p:cNvSpPr txBox="1">
            <a:spLocks noChangeArrowheads="1"/>
          </p:cNvSpPr>
          <p:nvPr/>
        </p:nvSpPr>
        <p:spPr bwMode="auto">
          <a:xfrm>
            <a:off x="1874241" y="3011881"/>
            <a:ext cx="266437" cy="400110"/>
          </a:xfrm>
          <a:prstGeom prst="rect">
            <a:avLst/>
          </a:prstGeom>
          <a:noFill/>
          <a:ln w="9525">
            <a:noFill/>
            <a:miter lim="800000"/>
            <a:headEnd/>
            <a:tailEnd/>
          </a:ln>
        </p:spPr>
        <p:txBody>
          <a:bodyPr wrap="square">
            <a:spAutoFit/>
          </a:bodyPr>
          <a:lstStyle/>
          <a:p>
            <a:r>
              <a:rPr lang="de-DE" dirty="0">
                <a:latin typeface="+mj-lt"/>
              </a:rPr>
              <a:t>-  </a:t>
            </a:r>
          </a:p>
        </p:txBody>
      </p:sp>
      <p:sp>
        <p:nvSpPr>
          <p:cNvPr id="112" name="Textfeld 111"/>
          <p:cNvSpPr txBox="1"/>
          <p:nvPr/>
        </p:nvSpPr>
        <p:spPr>
          <a:xfrm>
            <a:off x="7977665" y="3617764"/>
            <a:ext cx="432592" cy="307777"/>
          </a:xfrm>
          <a:prstGeom prst="rect">
            <a:avLst/>
          </a:prstGeom>
          <a:noFill/>
        </p:spPr>
        <p:txBody>
          <a:bodyPr wrap="square" rtlCol="0">
            <a:spAutoFit/>
          </a:bodyPr>
          <a:lstStyle/>
          <a:p>
            <a:pPr algn="ctr"/>
            <a:r>
              <a:rPr lang="de-DE" sz="1400" dirty="0" err="1">
                <a:latin typeface="+mj-lt"/>
              </a:rPr>
              <a:t>q</a:t>
            </a:r>
            <a:r>
              <a:rPr lang="de-DE" sz="1400" baseline="-25000" dirty="0" err="1">
                <a:latin typeface="+mj-lt"/>
              </a:rPr>
              <a:t>ist</a:t>
            </a:r>
            <a:endParaRPr lang="de-DE" sz="1400" dirty="0">
              <a:latin typeface="+mj-lt"/>
            </a:endParaRPr>
          </a:p>
        </p:txBody>
      </p:sp>
      <p:cxnSp>
        <p:nvCxnSpPr>
          <p:cNvPr id="113" name="Gerade Verbindung mit Pfeil 112"/>
          <p:cNvCxnSpPr/>
          <p:nvPr/>
        </p:nvCxnSpPr>
        <p:spPr bwMode="auto">
          <a:xfrm>
            <a:off x="7600588" y="3313939"/>
            <a:ext cx="601445"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14" name="Ellipse 14"/>
          <p:cNvSpPr>
            <a:spLocks noChangeArrowheads="1"/>
          </p:cNvSpPr>
          <p:nvPr/>
        </p:nvSpPr>
        <p:spPr bwMode="auto">
          <a:xfrm>
            <a:off x="2056323" y="3354058"/>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115" name="Rechteck 114"/>
          <p:cNvSpPr>
            <a:spLocks noChangeArrowheads="1"/>
          </p:cNvSpPr>
          <p:nvPr/>
        </p:nvSpPr>
        <p:spPr bwMode="auto">
          <a:xfrm>
            <a:off x="6079270" y="4296278"/>
            <a:ext cx="1530389" cy="59760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Schwerkraft-kompensation</a:t>
            </a:r>
          </a:p>
        </p:txBody>
      </p:sp>
      <p:cxnSp>
        <p:nvCxnSpPr>
          <p:cNvPr id="116" name="Gerade Verbindung mit Pfeil 19"/>
          <p:cNvCxnSpPr>
            <a:cxnSpLocks noChangeShapeType="1"/>
            <a:endCxn id="114" idx="2"/>
          </p:cNvCxnSpPr>
          <p:nvPr/>
        </p:nvCxnSpPr>
        <p:spPr bwMode="auto">
          <a:xfrm>
            <a:off x="973006" y="3438697"/>
            <a:ext cx="1083317" cy="0"/>
          </a:xfrm>
          <a:prstGeom prst="straightConnector1">
            <a:avLst/>
          </a:prstGeom>
          <a:noFill/>
          <a:ln w="19050" algn="ctr">
            <a:solidFill>
              <a:schemeClr val="tx1"/>
            </a:solidFill>
            <a:round/>
            <a:headEnd type="none" w="med" len="med"/>
            <a:tailEnd type="triangle" w="med" len="med"/>
          </a:ln>
        </p:spPr>
      </p:cxnSp>
      <p:sp>
        <p:nvSpPr>
          <p:cNvPr id="117" name="Ellipse 14"/>
          <p:cNvSpPr>
            <a:spLocks noChangeArrowheads="1"/>
          </p:cNvSpPr>
          <p:nvPr/>
        </p:nvSpPr>
        <p:spPr bwMode="auto">
          <a:xfrm>
            <a:off x="5501664" y="3354058"/>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118" name="Gerade Verbindung mit Pfeil 23"/>
          <p:cNvCxnSpPr>
            <a:cxnSpLocks noChangeShapeType="1"/>
            <a:stCxn id="117" idx="6"/>
            <a:endCxn id="109" idx="1"/>
          </p:cNvCxnSpPr>
          <p:nvPr/>
        </p:nvCxnSpPr>
        <p:spPr bwMode="auto">
          <a:xfrm>
            <a:off x="5670374" y="3438697"/>
            <a:ext cx="408896" cy="1"/>
          </a:xfrm>
          <a:prstGeom prst="straightConnector1">
            <a:avLst/>
          </a:prstGeom>
          <a:noFill/>
          <a:ln w="19050" algn="ctr">
            <a:solidFill>
              <a:schemeClr val="tx1"/>
            </a:solidFill>
            <a:round/>
            <a:headEnd type="none" w="med" len="med"/>
            <a:tailEnd type="triangle" w="med" len="med"/>
          </a:ln>
        </p:spPr>
      </p:cxnSp>
      <p:cxnSp>
        <p:nvCxnSpPr>
          <p:cNvPr id="119" name="Form 57"/>
          <p:cNvCxnSpPr>
            <a:cxnSpLocks noChangeShapeType="1"/>
            <a:stCxn id="143" idx="3"/>
            <a:endCxn id="115" idx="3"/>
          </p:cNvCxnSpPr>
          <p:nvPr/>
        </p:nvCxnSpPr>
        <p:spPr bwMode="auto">
          <a:xfrm>
            <a:off x="7603327" y="3562856"/>
            <a:ext cx="6332" cy="1032222"/>
          </a:xfrm>
          <a:prstGeom prst="bentConnector3">
            <a:avLst>
              <a:gd name="adj1" fmla="val 3571368"/>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120" name="Textfeld 119"/>
              <p:cNvSpPr txBox="1"/>
              <p:nvPr/>
            </p:nvSpPr>
            <p:spPr>
              <a:xfrm>
                <a:off x="5583108" y="3132743"/>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latin typeface="+mj-lt"/>
                </a:endParaRPr>
              </a:p>
            </p:txBody>
          </p:sp>
        </mc:Choice>
        <mc:Fallback xmlns="">
          <p:sp>
            <p:nvSpPr>
              <p:cNvPr id="120" name="Textfeld 119"/>
              <p:cNvSpPr txBox="1">
                <a:spLocks noRot="1" noChangeAspect="1" noMove="1" noResize="1" noEditPoints="1" noAdjustHandles="1" noChangeArrowheads="1" noChangeShapeType="1" noTextEdit="1"/>
              </p:cNvSpPr>
              <p:nvPr/>
            </p:nvSpPr>
            <p:spPr>
              <a:xfrm>
                <a:off x="5583108" y="3132743"/>
                <a:ext cx="667710" cy="307777"/>
              </a:xfrm>
              <a:prstGeom prst="rect">
                <a:avLst/>
              </a:prstGeom>
              <a:blipFill>
                <a:blip r:embed="rId2"/>
                <a:stretch>
                  <a:fillRect/>
                </a:stretch>
              </a:blipFill>
            </p:spPr>
            <p:txBody>
              <a:bodyPr/>
              <a:lstStyle/>
              <a:p>
                <a:r>
                  <a:rPr lang="de-DE">
                    <a:noFill/>
                  </a:rPr>
                  <a:t> </a:t>
                </a:r>
              </a:p>
            </p:txBody>
          </p:sp>
        </mc:Fallback>
      </mc:AlternateContent>
      <p:cxnSp>
        <p:nvCxnSpPr>
          <p:cNvPr id="121" name="Form 57"/>
          <p:cNvCxnSpPr>
            <a:cxnSpLocks noChangeShapeType="1"/>
            <a:stCxn id="142" idx="3"/>
            <a:endCxn id="114" idx="0"/>
          </p:cNvCxnSpPr>
          <p:nvPr/>
        </p:nvCxnSpPr>
        <p:spPr bwMode="auto">
          <a:xfrm flipH="1">
            <a:off x="2140678" y="3313940"/>
            <a:ext cx="5459910" cy="40118"/>
          </a:xfrm>
          <a:prstGeom prst="bentConnector4">
            <a:avLst>
              <a:gd name="adj1" fmla="val -4187"/>
              <a:gd name="adj2" fmla="val -876255"/>
            </a:avLst>
          </a:prstGeom>
          <a:noFill/>
          <a:ln w="19050" algn="ctr">
            <a:solidFill>
              <a:schemeClr val="tx1"/>
            </a:solidFill>
            <a:round/>
            <a:headEnd type="none" w="med" len="med"/>
            <a:tailEnd type="triangle" w="med" len="med"/>
          </a:ln>
        </p:spPr>
      </p:cxnSp>
      <p:sp>
        <p:nvSpPr>
          <p:cNvPr id="122" name="Rechteck 121"/>
          <p:cNvSpPr>
            <a:spLocks noChangeArrowheads="1"/>
          </p:cNvSpPr>
          <p:nvPr/>
        </p:nvSpPr>
        <p:spPr bwMode="auto">
          <a:xfrm>
            <a:off x="3814981" y="4295721"/>
            <a:ext cx="1215512"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Positions-</a:t>
            </a:r>
          </a:p>
          <a:p>
            <a:pPr algn="ctr"/>
            <a:r>
              <a:rPr lang="de-DE" sz="1400" dirty="0" err="1">
                <a:latin typeface="+mj-lt"/>
              </a:rPr>
              <a:t>regler</a:t>
            </a:r>
            <a:endParaRPr lang="de-DE" sz="1400" dirty="0">
              <a:latin typeface="+mj-lt"/>
            </a:endParaRPr>
          </a:p>
        </p:txBody>
      </p:sp>
      <p:sp>
        <p:nvSpPr>
          <p:cNvPr id="123" name="Ellipse 14"/>
          <p:cNvSpPr>
            <a:spLocks noChangeArrowheads="1"/>
          </p:cNvSpPr>
          <p:nvPr/>
        </p:nvSpPr>
        <p:spPr bwMode="auto">
          <a:xfrm>
            <a:off x="2060262" y="4510439"/>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125" name="Textfeld 15"/>
          <p:cNvSpPr txBox="1">
            <a:spLocks noChangeArrowheads="1"/>
          </p:cNvSpPr>
          <p:nvPr/>
        </p:nvSpPr>
        <p:spPr bwMode="auto">
          <a:xfrm>
            <a:off x="1885542" y="4592787"/>
            <a:ext cx="266437" cy="400110"/>
          </a:xfrm>
          <a:prstGeom prst="rect">
            <a:avLst/>
          </a:prstGeom>
          <a:noFill/>
          <a:ln w="9525">
            <a:noFill/>
            <a:miter lim="800000"/>
            <a:headEnd/>
            <a:tailEnd/>
          </a:ln>
        </p:spPr>
        <p:txBody>
          <a:bodyPr wrap="square">
            <a:spAutoFit/>
          </a:bodyPr>
          <a:lstStyle/>
          <a:p>
            <a:r>
              <a:rPr lang="de-DE" dirty="0">
                <a:latin typeface="+mj-lt"/>
              </a:rPr>
              <a:t>-  </a:t>
            </a:r>
          </a:p>
        </p:txBody>
      </p:sp>
      <p:cxnSp>
        <p:nvCxnSpPr>
          <p:cNvPr id="126" name="Gerade Verbindung mit Pfeil 12"/>
          <p:cNvCxnSpPr>
            <a:cxnSpLocks noChangeShapeType="1"/>
          </p:cNvCxnSpPr>
          <p:nvPr/>
        </p:nvCxnSpPr>
        <p:spPr bwMode="auto">
          <a:xfrm>
            <a:off x="2228972" y="4593932"/>
            <a:ext cx="341263" cy="2292"/>
          </a:xfrm>
          <a:prstGeom prst="straightConnector1">
            <a:avLst/>
          </a:prstGeom>
          <a:noFill/>
          <a:ln w="19050" algn="ctr">
            <a:solidFill>
              <a:schemeClr val="tx1"/>
            </a:solidFill>
            <a:round/>
            <a:headEnd type="none" w="med" len="med"/>
            <a:tailEnd type="triangle" w="med" len="med"/>
          </a:ln>
        </p:spPr>
      </p:cxnSp>
      <p:cxnSp>
        <p:nvCxnSpPr>
          <p:cNvPr id="127" name="Gerade Verbindung mit Pfeil 19"/>
          <p:cNvCxnSpPr>
            <a:cxnSpLocks noChangeShapeType="1"/>
            <a:endCxn id="123" idx="2"/>
          </p:cNvCxnSpPr>
          <p:nvPr/>
        </p:nvCxnSpPr>
        <p:spPr bwMode="auto">
          <a:xfrm>
            <a:off x="976945" y="4592787"/>
            <a:ext cx="1083317" cy="2291"/>
          </a:xfrm>
          <a:prstGeom prst="straightConnector1">
            <a:avLst/>
          </a:prstGeom>
          <a:noFill/>
          <a:ln w="19050" algn="ctr">
            <a:solidFill>
              <a:schemeClr val="tx1"/>
            </a:solidFill>
            <a:round/>
            <a:headEnd type="none" w="med" len="med"/>
            <a:tailEnd type="triangle" w="med" len="med"/>
          </a:ln>
        </p:spPr>
      </p:cxnSp>
      <p:sp>
        <p:nvSpPr>
          <p:cNvPr id="128" name="Textfeld 127"/>
          <p:cNvSpPr txBox="1"/>
          <p:nvPr/>
        </p:nvSpPr>
        <p:spPr>
          <a:xfrm>
            <a:off x="894579" y="3104432"/>
            <a:ext cx="1641544" cy="307777"/>
          </a:xfrm>
          <a:prstGeom prst="rect">
            <a:avLst/>
          </a:prstGeom>
          <a:noFill/>
        </p:spPr>
        <p:txBody>
          <a:bodyPr wrap="square" rtlCol="0">
            <a:spAutoFit/>
          </a:bodyPr>
          <a:lstStyle/>
          <a:p>
            <a:pPr algn="l"/>
            <a:r>
              <a:rPr lang="de-DE" sz="1400" dirty="0" err="1">
                <a:latin typeface="+mj-lt"/>
              </a:rPr>
              <a:t>F</a:t>
            </a:r>
            <a:r>
              <a:rPr lang="de-DE" sz="1400" baseline="-25000" dirty="0" err="1">
                <a:latin typeface="+mj-lt"/>
              </a:rPr>
              <a:t>soll</a:t>
            </a:r>
            <a:endParaRPr lang="de-DE" sz="1400" dirty="0">
              <a:latin typeface="+mj-lt"/>
            </a:endParaRPr>
          </a:p>
        </p:txBody>
      </p:sp>
      <p:cxnSp>
        <p:nvCxnSpPr>
          <p:cNvPr id="152" name="Gerade Verbindung mit Pfeil 23"/>
          <p:cNvCxnSpPr>
            <a:cxnSpLocks noChangeShapeType="1"/>
            <a:stCxn id="143" idx="3"/>
          </p:cNvCxnSpPr>
          <p:nvPr/>
        </p:nvCxnSpPr>
        <p:spPr bwMode="auto">
          <a:xfrm flipV="1">
            <a:off x="7603327" y="3562855"/>
            <a:ext cx="598706" cy="1"/>
          </a:xfrm>
          <a:prstGeom prst="straightConnector1">
            <a:avLst/>
          </a:prstGeom>
          <a:noFill/>
          <a:ln w="19050" algn="ctr">
            <a:solidFill>
              <a:schemeClr val="tx1"/>
            </a:solidFill>
            <a:round/>
            <a:headEnd type="none" w="med" len="med"/>
            <a:tailEnd type="triangle" w="med" len="med"/>
          </a:ln>
        </p:spPr>
      </p:cxnSp>
      <p:sp>
        <p:nvSpPr>
          <p:cNvPr id="158" name="Textfeld 157"/>
          <p:cNvSpPr txBox="1"/>
          <p:nvPr/>
        </p:nvSpPr>
        <p:spPr>
          <a:xfrm>
            <a:off x="7954015" y="2966044"/>
            <a:ext cx="498282" cy="307777"/>
          </a:xfrm>
          <a:prstGeom prst="rect">
            <a:avLst/>
          </a:prstGeom>
          <a:noFill/>
        </p:spPr>
        <p:txBody>
          <a:bodyPr wrap="square" rtlCol="0">
            <a:spAutoFit/>
          </a:bodyPr>
          <a:lstStyle/>
          <a:p>
            <a:pPr algn="l"/>
            <a:r>
              <a:rPr lang="de-DE" sz="1400" dirty="0">
                <a:latin typeface="+mj-lt"/>
              </a:rPr>
              <a:t>F</a:t>
            </a:r>
            <a:r>
              <a:rPr lang="de-DE" sz="1400" baseline="-25000" dirty="0">
                <a:latin typeface="+mj-lt"/>
              </a:rPr>
              <a:t>ist</a:t>
            </a:r>
            <a:endParaRPr lang="de-DE" sz="1400" dirty="0">
              <a:latin typeface="+mj-lt"/>
            </a:endParaRPr>
          </a:p>
        </p:txBody>
      </p:sp>
      <p:sp>
        <p:nvSpPr>
          <p:cNvPr id="177" name="Ellipse 14"/>
          <p:cNvSpPr>
            <a:spLocks noChangeArrowheads="1"/>
          </p:cNvSpPr>
          <p:nvPr/>
        </p:nvSpPr>
        <p:spPr bwMode="auto">
          <a:xfrm>
            <a:off x="4422579" y="3349403"/>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179" name="Gerade Verbindung mit Pfeil 23"/>
          <p:cNvCxnSpPr>
            <a:cxnSpLocks noChangeShapeType="1"/>
            <a:stCxn id="106" idx="3"/>
            <a:endCxn id="180" idx="1"/>
          </p:cNvCxnSpPr>
          <p:nvPr/>
        </p:nvCxnSpPr>
        <p:spPr bwMode="auto">
          <a:xfrm>
            <a:off x="3471132" y="3442514"/>
            <a:ext cx="331913" cy="0"/>
          </a:xfrm>
          <a:prstGeom prst="straightConnector1">
            <a:avLst/>
          </a:prstGeom>
          <a:noFill/>
          <a:ln w="19050" algn="ctr">
            <a:solidFill>
              <a:schemeClr val="tx1"/>
            </a:solidFill>
            <a:round/>
            <a:headEnd type="none" w="med" len="med"/>
            <a:tailEnd type="triangle" w="med" len="med"/>
          </a:ln>
        </p:spPr>
      </p:cxnSp>
      <p:sp>
        <p:nvSpPr>
          <p:cNvPr id="180" name="Rechteck 179"/>
          <p:cNvSpPr>
            <a:spLocks noChangeArrowheads="1"/>
          </p:cNvSpPr>
          <p:nvPr/>
        </p:nvSpPr>
        <p:spPr bwMode="auto">
          <a:xfrm>
            <a:off x="3803045" y="3143157"/>
            <a:ext cx="122414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Jacobi-transponierte</a:t>
            </a:r>
          </a:p>
        </p:txBody>
      </p:sp>
      <p:sp>
        <p:nvSpPr>
          <p:cNvPr id="183" name="Rechteck 182"/>
          <p:cNvSpPr>
            <a:spLocks noChangeArrowheads="1"/>
          </p:cNvSpPr>
          <p:nvPr/>
        </p:nvSpPr>
        <p:spPr bwMode="auto">
          <a:xfrm>
            <a:off x="2570235" y="4295721"/>
            <a:ext cx="92935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Jacobi-inverse</a:t>
            </a:r>
          </a:p>
        </p:txBody>
      </p:sp>
      <p:cxnSp>
        <p:nvCxnSpPr>
          <p:cNvPr id="186" name="Gerade Verbindung mit Pfeil 12"/>
          <p:cNvCxnSpPr>
            <a:cxnSpLocks noChangeShapeType="1"/>
          </p:cNvCxnSpPr>
          <p:nvPr/>
        </p:nvCxnSpPr>
        <p:spPr bwMode="auto">
          <a:xfrm>
            <a:off x="3499594" y="4595078"/>
            <a:ext cx="315387" cy="0"/>
          </a:xfrm>
          <a:prstGeom prst="straightConnector1">
            <a:avLst/>
          </a:prstGeom>
          <a:noFill/>
          <a:ln w="19050" algn="ctr">
            <a:solidFill>
              <a:schemeClr val="tx1"/>
            </a:solidFill>
            <a:round/>
            <a:headEnd type="none" w="med" len="med"/>
            <a:tailEnd type="triangle" w="med" len="med"/>
          </a:ln>
        </p:spPr>
      </p:cxnSp>
      <p:sp>
        <p:nvSpPr>
          <p:cNvPr id="206" name="Ellipse 14"/>
          <p:cNvSpPr>
            <a:spLocks noChangeArrowheads="1"/>
          </p:cNvSpPr>
          <p:nvPr/>
        </p:nvSpPr>
        <p:spPr bwMode="auto">
          <a:xfrm>
            <a:off x="5501664" y="4510439"/>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207" name="Gerade Verbindung mit Pfeil 12"/>
          <p:cNvCxnSpPr>
            <a:cxnSpLocks noChangeShapeType="1"/>
          </p:cNvCxnSpPr>
          <p:nvPr/>
        </p:nvCxnSpPr>
        <p:spPr bwMode="auto">
          <a:xfrm>
            <a:off x="5030493" y="4595078"/>
            <a:ext cx="471171" cy="0"/>
          </a:xfrm>
          <a:prstGeom prst="straightConnector1">
            <a:avLst/>
          </a:prstGeom>
          <a:noFill/>
          <a:ln w="19050" algn="ctr">
            <a:solidFill>
              <a:schemeClr val="tx1"/>
            </a:solidFill>
            <a:round/>
            <a:headEnd type="none" w="med" len="med"/>
            <a:tailEnd type="triangle" w="med" len="med"/>
          </a:ln>
        </p:spPr>
      </p:cxnSp>
      <p:cxnSp>
        <p:nvCxnSpPr>
          <p:cNvPr id="211" name="Gerade Verbindung mit Pfeil 12"/>
          <p:cNvCxnSpPr>
            <a:cxnSpLocks noChangeShapeType="1"/>
          </p:cNvCxnSpPr>
          <p:nvPr/>
        </p:nvCxnSpPr>
        <p:spPr bwMode="auto">
          <a:xfrm flipH="1">
            <a:off x="5670374" y="4595078"/>
            <a:ext cx="408896" cy="0"/>
          </a:xfrm>
          <a:prstGeom prst="straightConnector1">
            <a:avLst/>
          </a:prstGeom>
          <a:noFill/>
          <a:ln w="19050" algn="ctr">
            <a:solidFill>
              <a:schemeClr val="tx1"/>
            </a:solidFill>
            <a:round/>
            <a:headEnd type="none" w="med" len="med"/>
            <a:tailEnd type="triangle" w="med" len="med"/>
          </a:ln>
        </p:spPr>
      </p:cxnSp>
      <p:cxnSp>
        <p:nvCxnSpPr>
          <p:cNvPr id="214" name="Gerade Verbindung mit Pfeil 12"/>
          <p:cNvCxnSpPr>
            <a:cxnSpLocks noChangeShapeType="1"/>
            <a:stCxn id="206" idx="0"/>
            <a:endCxn id="117" idx="4"/>
          </p:cNvCxnSpPr>
          <p:nvPr/>
        </p:nvCxnSpPr>
        <p:spPr bwMode="auto">
          <a:xfrm flipV="1">
            <a:off x="5586019" y="3523336"/>
            <a:ext cx="0" cy="987103"/>
          </a:xfrm>
          <a:prstGeom prst="straightConnector1">
            <a:avLst/>
          </a:prstGeom>
          <a:noFill/>
          <a:ln w="19050" algn="ctr">
            <a:solidFill>
              <a:schemeClr val="tx1"/>
            </a:solidFill>
            <a:round/>
            <a:headEnd type="none" w="med" len="med"/>
            <a:tailEnd type="triangle" w="med" len="med"/>
          </a:ln>
        </p:spPr>
      </p:cxnSp>
      <p:sp>
        <p:nvSpPr>
          <p:cNvPr id="223" name="Rechteck 222"/>
          <p:cNvSpPr>
            <a:spLocks noChangeArrowheads="1"/>
          </p:cNvSpPr>
          <p:nvPr/>
        </p:nvSpPr>
        <p:spPr bwMode="auto">
          <a:xfrm>
            <a:off x="6070198" y="5446459"/>
            <a:ext cx="1530389" cy="59760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Direkte </a:t>
            </a:r>
          </a:p>
          <a:p>
            <a:pPr algn="ctr"/>
            <a:r>
              <a:rPr lang="de-DE" sz="1400" dirty="0">
                <a:latin typeface="+mj-lt"/>
              </a:rPr>
              <a:t>Kinematik</a:t>
            </a:r>
          </a:p>
        </p:txBody>
      </p:sp>
      <p:cxnSp>
        <p:nvCxnSpPr>
          <p:cNvPr id="225" name="Form 57"/>
          <p:cNvCxnSpPr>
            <a:cxnSpLocks noChangeShapeType="1"/>
            <a:stCxn id="223" idx="1"/>
            <a:endCxn id="123" idx="4"/>
          </p:cNvCxnSpPr>
          <p:nvPr/>
        </p:nvCxnSpPr>
        <p:spPr bwMode="auto">
          <a:xfrm rot="10800000">
            <a:off x="2144618" y="4679717"/>
            <a:ext cx="3925581" cy="1065542"/>
          </a:xfrm>
          <a:prstGeom prst="bentConnector2">
            <a:avLst/>
          </a:prstGeom>
          <a:noFill/>
          <a:ln w="19050" algn="ctr">
            <a:solidFill>
              <a:schemeClr val="tx1"/>
            </a:solidFill>
            <a:round/>
            <a:headEnd type="none" w="med" len="med"/>
            <a:tailEnd type="triangle" w="med" len="med"/>
          </a:ln>
        </p:spPr>
      </p:cxnSp>
      <p:sp>
        <p:nvSpPr>
          <p:cNvPr id="229" name="Textfeld 228"/>
          <p:cNvSpPr txBox="1"/>
          <p:nvPr/>
        </p:nvSpPr>
        <p:spPr>
          <a:xfrm>
            <a:off x="2174914" y="5341848"/>
            <a:ext cx="432592" cy="307777"/>
          </a:xfrm>
          <a:prstGeom prst="rect">
            <a:avLst/>
          </a:prstGeom>
          <a:noFill/>
        </p:spPr>
        <p:txBody>
          <a:bodyPr wrap="square" rtlCol="0">
            <a:spAutoFit/>
          </a:bodyPr>
          <a:lstStyle/>
          <a:p>
            <a:pPr algn="ctr"/>
            <a:r>
              <a:rPr lang="de-DE" sz="1400" dirty="0" err="1">
                <a:latin typeface="+mj-lt"/>
              </a:rPr>
              <a:t>X</a:t>
            </a:r>
            <a:r>
              <a:rPr lang="de-DE" sz="1400" baseline="-25000" dirty="0" err="1">
                <a:latin typeface="+mj-lt"/>
              </a:rPr>
              <a:t>ist</a:t>
            </a:r>
            <a:endParaRPr lang="de-DE" sz="1400" dirty="0">
              <a:latin typeface="+mj-lt"/>
            </a:endParaRPr>
          </a:p>
        </p:txBody>
      </p:sp>
    </p:spTree>
    <p:extLst>
      <p:ext uri="{BB962C8B-B14F-4D97-AF65-F5344CB8AC3E}">
        <p14:creationId xmlns:p14="http://schemas.microsoft.com/office/powerpoint/2010/main" val="1247626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latin typeface="+mj-lt"/>
              </a:rPr>
              <a:t>Roboter-Regelung</a:t>
            </a:r>
          </a:p>
        </p:txBody>
      </p:sp>
      <p:pic>
        <p:nvPicPr>
          <p:cNvPr id="8" name="PositionControl2">
            <a:hlinkClick r:id="" action="ppaction://media"/>
          </p:cNvPr>
          <p:cNvPicPr>
            <a:picLocks noGrp="1" noChangeAspect="1"/>
          </p:cNvPicPr>
          <p:nvPr>
            <p:ph idx="1"/>
            <a:videoFile r:link="rId1"/>
            <p:extLst>
              <p:ext uri="{DAA4B4D4-6D71-4841-9C94-3DE7FCFB9230}">
                <p14:media xmlns:p14="http://schemas.microsoft.com/office/powerpoint/2010/main" r:embed="rId2">
                  <p14:trim st="5000" end="1041.625"/>
                </p14:media>
              </p:ext>
            </p:extLst>
          </p:nvPr>
        </p:nvPicPr>
        <p:blipFill rotWithShape="1">
          <a:blip r:embed="rId5"/>
          <a:srcRect l="28642" t="34904" r="-1" b="2920"/>
          <a:stretch/>
        </p:blipFill>
        <p:spPr>
          <a:xfrm>
            <a:off x="624312" y="2331691"/>
            <a:ext cx="3187738" cy="3808343"/>
          </a:xfrm>
          <a:prstGeom prst="rect">
            <a:avLst/>
          </a:prstGeom>
        </p:spPr>
      </p:pic>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12" name="Inhaltsplatzhalter 11"/>
          <p:cNvSpPr>
            <a:spLocks noGrp="1"/>
          </p:cNvSpPr>
          <p:nvPr>
            <p:ph idx="13"/>
          </p:nvPr>
        </p:nvSpPr>
        <p:spPr/>
        <p:txBody>
          <a:bodyPr/>
          <a:lstStyle/>
          <a:p>
            <a:r>
              <a:rPr lang="de-DE" dirty="0">
                <a:latin typeface="+mj-lt"/>
              </a:rPr>
              <a:t>Regelungstechnik</a:t>
            </a:r>
          </a:p>
        </p:txBody>
      </p:sp>
      <p:sp>
        <p:nvSpPr>
          <p:cNvPr id="7" name="Titel 1"/>
          <p:cNvSpPr txBox="1">
            <a:spLocks/>
          </p:cNvSpPr>
          <p:nvPr/>
        </p:nvSpPr>
        <p:spPr bwMode="auto">
          <a:xfrm>
            <a:off x="435987" y="1896602"/>
            <a:ext cx="2980910" cy="78463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rtl="0" eaLnBrk="0" fontAlgn="base" hangingPunct="0">
              <a:spcBef>
                <a:spcPct val="0"/>
              </a:spcBef>
              <a:spcAft>
                <a:spcPct val="0"/>
              </a:spcAft>
              <a:defRPr sz="2400">
                <a:solidFill>
                  <a:srgbClr val="0065BD"/>
                </a:solidFill>
                <a:latin typeface="+mj-lt"/>
                <a:ea typeface="+mj-ea"/>
                <a:cs typeface="Arial" panose="020B0604020202020204" pitchFamily="34" charset="0"/>
              </a:defRPr>
            </a:lvl1pPr>
            <a:lvl2pPr algn="l" rtl="0" eaLnBrk="0" fontAlgn="base" hangingPunct="0">
              <a:spcBef>
                <a:spcPct val="0"/>
              </a:spcBef>
              <a:spcAft>
                <a:spcPct val="0"/>
              </a:spcAft>
              <a:defRPr sz="2400">
                <a:solidFill>
                  <a:schemeClr val="tx1"/>
                </a:solidFill>
                <a:latin typeface="TUM Neue Helvetica 75 Bold" pitchFamily="1" charset="0"/>
              </a:defRPr>
            </a:lvl2pPr>
            <a:lvl3pPr algn="l" rtl="0" eaLnBrk="0" fontAlgn="base" hangingPunct="0">
              <a:spcBef>
                <a:spcPct val="0"/>
              </a:spcBef>
              <a:spcAft>
                <a:spcPct val="0"/>
              </a:spcAft>
              <a:defRPr sz="2400">
                <a:solidFill>
                  <a:schemeClr val="tx1"/>
                </a:solidFill>
                <a:latin typeface="TUM Neue Helvetica 75 Bold" pitchFamily="1" charset="0"/>
              </a:defRPr>
            </a:lvl3pPr>
            <a:lvl4pPr algn="l" rtl="0" eaLnBrk="0" fontAlgn="base" hangingPunct="0">
              <a:spcBef>
                <a:spcPct val="0"/>
              </a:spcBef>
              <a:spcAft>
                <a:spcPct val="0"/>
              </a:spcAft>
              <a:defRPr sz="2400">
                <a:solidFill>
                  <a:schemeClr val="tx1"/>
                </a:solidFill>
                <a:latin typeface="TUM Neue Helvetica 75 Bold" pitchFamily="1" charset="0"/>
              </a:defRPr>
            </a:lvl4pPr>
            <a:lvl5pPr algn="l" rtl="0" eaLnBrk="0" fontAlgn="base" hangingPunct="0">
              <a:spcBef>
                <a:spcPct val="0"/>
              </a:spcBef>
              <a:spcAft>
                <a:spcPct val="0"/>
              </a:spcAft>
              <a:defRPr sz="2400">
                <a:solidFill>
                  <a:schemeClr val="tx1"/>
                </a:solidFill>
                <a:latin typeface="TUM Neue Helvetica 75 Bold" pitchFamily="1" charset="0"/>
              </a:defRPr>
            </a:lvl5pPr>
            <a:lvl6pPr marL="457200" algn="l" rtl="0" fontAlgn="base">
              <a:spcBef>
                <a:spcPct val="0"/>
              </a:spcBef>
              <a:spcAft>
                <a:spcPct val="0"/>
              </a:spcAft>
              <a:defRPr sz="2400">
                <a:solidFill>
                  <a:schemeClr val="tx1"/>
                </a:solidFill>
                <a:latin typeface="TUM Neue Helvetica 75 Bold" pitchFamily="1" charset="0"/>
              </a:defRPr>
            </a:lvl6pPr>
            <a:lvl7pPr marL="914400" algn="l" rtl="0" fontAlgn="base">
              <a:spcBef>
                <a:spcPct val="0"/>
              </a:spcBef>
              <a:spcAft>
                <a:spcPct val="0"/>
              </a:spcAft>
              <a:defRPr sz="2400">
                <a:solidFill>
                  <a:schemeClr val="tx1"/>
                </a:solidFill>
                <a:latin typeface="TUM Neue Helvetica 75 Bold" pitchFamily="1" charset="0"/>
              </a:defRPr>
            </a:lvl7pPr>
            <a:lvl8pPr marL="1371600" algn="l" rtl="0" fontAlgn="base">
              <a:spcBef>
                <a:spcPct val="0"/>
              </a:spcBef>
              <a:spcAft>
                <a:spcPct val="0"/>
              </a:spcAft>
              <a:defRPr sz="2400">
                <a:solidFill>
                  <a:schemeClr val="tx1"/>
                </a:solidFill>
                <a:latin typeface="TUM Neue Helvetica 75 Bold" pitchFamily="1" charset="0"/>
              </a:defRPr>
            </a:lvl8pPr>
            <a:lvl9pPr marL="1828800" algn="l" rtl="0" fontAlgn="base">
              <a:spcBef>
                <a:spcPct val="0"/>
              </a:spcBef>
              <a:spcAft>
                <a:spcPct val="0"/>
              </a:spcAft>
              <a:defRPr sz="2400">
                <a:solidFill>
                  <a:schemeClr val="tx1"/>
                </a:solidFill>
                <a:latin typeface="TUM Neue Helvetica 75 Bold" pitchFamily="1" charset="0"/>
              </a:defRPr>
            </a:lvl9pPr>
          </a:lstStyle>
          <a:p>
            <a:pPr algn="ctr"/>
            <a:r>
              <a:rPr lang="de-DE" sz="1800" kern="0" dirty="0">
                <a:solidFill>
                  <a:schemeClr val="tx1"/>
                </a:solidFill>
              </a:rPr>
              <a:t>Reine Positions-Regelung</a:t>
            </a:r>
          </a:p>
        </p:txBody>
      </p:sp>
      <p:cxnSp>
        <p:nvCxnSpPr>
          <p:cNvPr id="9" name="Gerader Verbinder 8"/>
          <p:cNvCxnSpPr/>
          <p:nvPr/>
        </p:nvCxnSpPr>
        <p:spPr bwMode="auto">
          <a:xfrm>
            <a:off x="4578552" y="1755228"/>
            <a:ext cx="0" cy="4504895"/>
          </a:xfrm>
          <a:prstGeom prst="line">
            <a:avLst/>
          </a:prstGeom>
          <a:solidFill>
            <a:schemeClr val="accent1"/>
          </a:solidFill>
          <a:ln w="15875" cap="flat" cmpd="sng" algn="ctr">
            <a:solidFill>
              <a:srgbClr val="0071BC"/>
            </a:solidFill>
            <a:prstDash val="solid"/>
            <a:round/>
            <a:headEnd type="none" w="med" len="med"/>
            <a:tailEnd type="none" w="med" len="med"/>
          </a:ln>
          <a:effectLst/>
        </p:spPr>
      </p:cxnSp>
      <p:pic>
        <p:nvPicPr>
          <p:cNvPr id="11" name="ParallelControl2">
            <a:hlinkClick r:id="" action="ppaction://media"/>
          </p:cNvPr>
          <p:cNvPicPr>
            <a:picLocks noChangeAspect="1"/>
          </p:cNvPicPr>
          <p:nvPr>
            <a:videoFile r:link="rId1"/>
            <p:extLst>
              <p:ext uri="{DAA4B4D4-6D71-4841-9C94-3DE7FCFB9230}">
                <p14:media xmlns:p14="http://schemas.microsoft.com/office/powerpoint/2010/main" r:embed="rId3">
                  <p14:trim st="5000" end="1041.625"/>
                </p14:media>
              </p:ext>
            </p:extLst>
          </p:nvPr>
        </p:nvPicPr>
        <p:blipFill rotWithShape="1">
          <a:blip r:embed="rId6"/>
          <a:srcRect l="27779" t="37956" r="20807" b="3316"/>
          <a:stretch/>
        </p:blipFill>
        <p:spPr bwMode="auto">
          <a:xfrm>
            <a:off x="5627557" y="2385163"/>
            <a:ext cx="2423812" cy="3730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el 1"/>
          <p:cNvSpPr txBox="1">
            <a:spLocks/>
          </p:cNvSpPr>
          <p:nvPr/>
        </p:nvSpPr>
        <p:spPr bwMode="auto">
          <a:xfrm>
            <a:off x="5434373" y="1896602"/>
            <a:ext cx="2980910" cy="78463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defPPr>
              <a:defRPr lang="de-DE"/>
            </a:defPPr>
            <a:lvl1pPr algn="ctr">
              <a:defRPr sz="2000" kern="0">
                <a:latin typeface="+mn-lt"/>
                <a:ea typeface="+mj-ea"/>
                <a:cs typeface="Arial" panose="020B0604020202020204" pitchFamily="34" charset="0"/>
              </a:defRPr>
            </a:lvl1pPr>
            <a:lvl2pPr algn="l">
              <a:defRPr sz="2400">
                <a:latin typeface="TUM Neue Helvetica 75 Bold" pitchFamily="1" charset="0"/>
              </a:defRPr>
            </a:lvl2pPr>
            <a:lvl3pPr algn="l">
              <a:defRPr sz="2400">
                <a:latin typeface="TUM Neue Helvetica 75 Bold" pitchFamily="1" charset="0"/>
              </a:defRPr>
            </a:lvl3pPr>
            <a:lvl4pPr algn="l">
              <a:defRPr sz="2400">
                <a:latin typeface="TUM Neue Helvetica 75 Bold" pitchFamily="1" charset="0"/>
              </a:defRPr>
            </a:lvl4pPr>
            <a:lvl5pPr algn="l">
              <a:defRPr sz="2400">
                <a:latin typeface="TUM Neue Helvetica 75 Bold" pitchFamily="1" charset="0"/>
              </a:defRPr>
            </a:lvl5pPr>
            <a:lvl6pPr marL="457200" fontAlgn="base">
              <a:spcBef>
                <a:spcPct val="0"/>
              </a:spcBef>
              <a:spcAft>
                <a:spcPct val="0"/>
              </a:spcAft>
              <a:defRPr sz="2400">
                <a:latin typeface="TUM Neue Helvetica 75 Bold" pitchFamily="1" charset="0"/>
              </a:defRPr>
            </a:lvl6pPr>
            <a:lvl7pPr marL="914400" fontAlgn="base">
              <a:spcBef>
                <a:spcPct val="0"/>
              </a:spcBef>
              <a:spcAft>
                <a:spcPct val="0"/>
              </a:spcAft>
              <a:defRPr sz="2400">
                <a:latin typeface="TUM Neue Helvetica 75 Bold" pitchFamily="1" charset="0"/>
              </a:defRPr>
            </a:lvl7pPr>
            <a:lvl8pPr marL="1371600" fontAlgn="base">
              <a:spcBef>
                <a:spcPct val="0"/>
              </a:spcBef>
              <a:spcAft>
                <a:spcPct val="0"/>
              </a:spcAft>
              <a:defRPr sz="2400">
                <a:latin typeface="TUM Neue Helvetica 75 Bold" pitchFamily="1" charset="0"/>
              </a:defRPr>
            </a:lvl8pPr>
            <a:lvl9pPr marL="1828800" fontAlgn="base">
              <a:spcBef>
                <a:spcPct val="0"/>
              </a:spcBef>
              <a:spcAft>
                <a:spcPct val="0"/>
              </a:spcAft>
              <a:defRPr sz="2400">
                <a:latin typeface="TUM Neue Helvetica 75 Bold" pitchFamily="1" charset="0"/>
              </a:defRPr>
            </a:lvl9pPr>
          </a:lstStyle>
          <a:p>
            <a:r>
              <a:rPr lang="de-DE" sz="1800" dirty="0">
                <a:latin typeface="+mj-lt"/>
              </a:rPr>
              <a:t>Hybride Parallel-Regelung</a:t>
            </a:r>
          </a:p>
        </p:txBody>
      </p:sp>
    </p:spTree>
    <p:extLst>
      <p:ext uri="{BB962C8B-B14F-4D97-AF65-F5344CB8AC3E}">
        <p14:creationId xmlns:p14="http://schemas.microsoft.com/office/powerpoint/2010/main" val="410875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8"/>
                                        </p:tgtEl>
                                      </p:cBhvr>
                                    </p:cmd>
                                  </p:childTnLst>
                                </p:cTn>
                              </p:par>
                              <p:par>
                                <p:cTn id="7" presetID="1" presetClass="mediacall" presetSubtype="0" fill="hold" nodeType="withEffect">
                                  <p:stCondLst>
                                    <p:cond delay="0"/>
                                  </p:stCondLst>
                                  <p:childTnLst>
                                    <p:cmd type="call" cmd="playFrom(0.0)">
                                      <p:cBhvr>
                                        <p:cTn id="8" dur="15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8"/>
                </p:tgtEl>
              </p:cMediaNode>
            </p:video>
            <p:video>
              <p:cMediaNode vol="80000">
                <p:cTn id="10" repeatCount="indefinite" fill="hold" display="0">
                  <p:stCondLst>
                    <p:cond delay="indefinite"/>
                  </p:stCondLst>
                </p:cTn>
                <p:tgtEl>
                  <p:spTgt spid="11"/>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de-DE" dirty="0">
                <a:latin typeface="+mj-lt"/>
              </a:rPr>
              <a:t>Motivation</a:t>
            </a:r>
          </a:p>
        </p:txBody>
      </p:sp>
      <p:sp>
        <p:nvSpPr>
          <p:cNvPr id="8" name="Untertitel 7"/>
          <p:cNvSpPr>
            <a:spLocks noGrp="1"/>
          </p:cNvSpPr>
          <p:nvPr>
            <p:ph type="subTitle" idx="1"/>
          </p:nvPr>
        </p:nvSpPr>
        <p:spPr/>
        <p:txBody>
          <a:bodyPr/>
          <a:lstStyle/>
          <a:p>
            <a:r>
              <a:rPr lang="de-DE" dirty="0">
                <a:latin typeface="+mj-lt"/>
              </a:rPr>
              <a:t>Regelungstechnik</a:t>
            </a:r>
          </a:p>
        </p:txBody>
      </p:sp>
    </p:spTree>
    <p:extLst>
      <p:ext uri="{BB962C8B-B14F-4D97-AF65-F5344CB8AC3E}">
        <p14:creationId xmlns:p14="http://schemas.microsoft.com/office/powerpoint/2010/main" val="1782636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ctrTitle"/>
          </p:nvPr>
        </p:nvSpPr>
        <p:spPr/>
        <p:txBody>
          <a:bodyPr/>
          <a:lstStyle/>
          <a:p>
            <a:r>
              <a:rPr lang="de-DE" dirty="0">
                <a:latin typeface="+mj-lt"/>
              </a:rPr>
              <a:t>Messtechnik</a:t>
            </a:r>
          </a:p>
        </p:txBody>
      </p:sp>
    </p:spTree>
    <p:extLst>
      <p:ext uri="{BB962C8B-B14F-4D97-AF65-F5344CB8AC3E}">
        <p14:creationId xmlns:p14="http://schemas.microsoft.com/office/powerpoint/2010/main" val="992817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pieren 16"/>
          <p:cNvGrpSpPr/>
          <p:nvPr/>
        </p:nvGrpSpPr>
        <p:grpSpPr>
          <a:xfrm>
            <a:off x="3734734" y="4432814"/>
            <a:ext cx="2054819" cy="1730322"/>
            <a:chOff x="1048578" y="2533650"/>
            <a:chExt cx="2054819" cy="1730322"/>
          </a:xfrm>
        </p:grpSpPr>
        <p:pic>
          <p:nvPicPr>
            <p:cNvPr id="59398" name="Picture 6" descr="Platin-Temperatursensor im Edelstahlgehäuse Heraeus W-EYK 6 Heraeus-Nr. 31 500 989 -40 - +500 °C Edelstahlgehä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1613" y="2533650"/>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21" name="Textfeld 20"/>
            <p:cNvSpPr txBox="1"/>
            <p:nvPr/>
          </p:nvSpPr>
          <p:spPr>
            <a:xfrm>
              <a:off x="1048578" y="3956195"/>
              <a:ext cx="2054819" cy="307777"/>
            </a:xfrm>
            <a:prstGeom prst="rect">
              <a:avLst/>
            </a:prstGeom>
            <a:noFill/>
          </p:spPr>
          <p:txBody>
            <a:bodyPr wrap="square" rtlCol="0">
              <a:spAutoFit/>
            </a:bodyPr>
            <a:lstStyle/>
            <a:p>
              <a:pPr algn="ctr"/>
              <a:r>
                <a:rPr lang="de-DE" sz="1400" dirty="0">
                  <a:latin typeface="+mj-lt"/>
                </a:rPr>
                <a:t>Temperatursensor</a:t>
              </a:r>
            </a:p>
          </p:txBody>
        </p:sp>
      </p:grpSp>
      <p:sp>
        <p:nvSpPr>
          <p:cNvPr id="2" name="Titel 1"/>
          <p:cNvSpPr>
            <a:spLocks noGrp="1"/>
          </p:cNvSpPr>
          <p:nvPr>
            <p:ph type="title"/>
          </p:nvPr>
        </p:nvSpPr>
        <p:spPr/>
        <p:txBody>
          <a:bodyPr/>
          <a:lstStyle/>
          <a:p>
            <a:r>
              <a:rPr lang="de-DE" dirty="0">
                <a:latin typeface="+mj-lt"/>
              </a:rPr>
              <a:t>Sensoren</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29" name="Inhaltsplatzhalter 28"/>
          <p:cNvSpPr>
            <a:spLocks noGrp="1"/>
          </p:cNvSpPr>
          <p:nvPr>
            <p:ph idx="13"/>
          </p:nvPr>
        </p:nvSpPr>
        <p:spPr/>
        <p:txBody>
          <a:bodyPr/>
          <a:lstStyle/>
          <a:p>
            <a:r>
              <a:rPr lang="de-DE" dirty="0">
                <a:latin typeface="+mj-lt"/>
              </a:rPr>
              <a:t>Messtechnik</a:t>
            </a:r>
          </a:p>
        </p:txBody>
      </p:sp>
      <p:grpSp>
        <p:nvGrpSpPr>
          <p:cNvPr id="15" name="Gruppieren 14"/>
          <p:cNvGrpSpPr/>
          <p:nvPr/>
        </p:nvGrpSpPr>
        <p:grpSpPr>
          <a:xfrm>
            <a:off x="6553200" y="4986661"/>
            <a:ext cx="2054819" cy="1197619"/>
            <a:chOff x="894367" y="2984581"/>
            <a:chExt cx="2054819" cy="1197619"/>
          </a:xfrm>
        </p:grpSpPr>
        <p:pic>
          <p:nvPicPr>
            <p:cNvPr id="7" name="Grafik 6"/>
            <p:cNvPicPr>
              <a:picLocks noChangeAspect="1"/>
            </p:cNvPicPr>
            <p:nvPr/>
          </p:nvPicPr>
          <p:blipFill>
            <a:blip r:embed="rId4"/>
            <a:stretch>
              <a:fillRect/>
            </a:stretch>
          </p:blipFill>
          <p:spPr>
            <a:xfrm>
              <a:off x="911398" y="2984581"/>
              <a:ext cx="2020756" cy="885091"/>
            </a:xfrm>
            <a:prstGeom prst="rect">
              <a:avLst/>
            </a:prstGeom>
          </p:spPr>
        </p:pic>
        <p:sp>
          <p:nvSpPr>
            <p:cNvPr id="9" name="Textfeld 8"/>
            <p:cNvSpPr txBox="1"/>
            <p:nvPr/>
          </p:nvSpPr>
          <p:spPr>
            <a:xfrm>
              <a:off x="894367" y="3874423"/>
              <a:ext cx="2054819" cy="307777"/>
            </a:xfrm>
            <a:prstGeom prst="rect">
              <a:avLst/>
            </a:prstGeom>
            <a:noFill/>
          </p:spPr>
          <p:txBody>
            <a:bodyPr wrap="square" rtlCol="0">
              <a:spAutoFit/>
            </a:bodyPr>
            <a:lstStyle/>
            <a:p>
              <a:pPr algn="ctr"/>
              <a:r>
                <a:rPr lang="de-DE" sz="1400" dirty="0">
                  <a:latin typeface="+mj-lt"/>
                </a:rPr>
                <a:t>Induktive Sensoren</a:t>
              </a:r>
            </a:p>
          </p:txBody>
        </p:sp>
      </p:grpSp>
      <p:grpSp>
        <p:nvGrpSpPr>
          <p:cNvPr id="10" name="Gruppieren 9"/>
          <p:cNvGrpSpPr/>
          <p:nvPr/>
        </p:nvGrpSpPr>
        <p:grpSpPr>
          <a:xfrm>
            <a:off x="565904" y="2532560"/>
            <a:ext cx="2068799" cy="1965797"/>
            <a:chOff x="4694957" y="2658178"/>
            <a:chExt cx="2068799" cy="1965797"/>
          </a:xfrm>
        </p:grpSpPr>
        <p:pic>
          <p:nvPicPr>
            <p:cNvPr id="59394" name="Picture 2" descr="Allgemeine Funktionsprinzip des Ultraschallsensors Ping)))"/>
            <p:cNvPicPr>
              <a:picLocks noChangeAspect="1" noChangeArrowheads="1"/>
            </p:cNvPicPr>
            <p:nvPr/>
          </p:nvPicPr>
          <p:blipFill rotWithShape="1">
            <a:blip r:embed="rId5">
              <a:extLst>
                <a:ext uri="{28A0092B-C50C-407E-A947-70E740481C1C}">
                  <a14:useLocalDpi xmlns:a14="http://schemas.microsoft.com/office/drawing/2010/main" val="0"/>
                </a:ext>
              </a:extLst>
            </a:blip>
            <a:srcRect l="45121" r="7253"/>
            <a:stretch/>
          </p:blipFill>
          <p:spPr bwMode="auto">
            <a:xfrm>
              <a:off x="4694957" y="2658178"/>
              <a:ext cx="2068799" cy="16231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nvSpPr>
          <p:spPr>
            <a:xfrm>
              <a:off x="4701948" y="4316198"/>
              <a:ext cx="2054819" cy="307777"/>
            </a:xfrm>
            <a:prstGeom prst="rect">
              <a:avLst/>
            </a:prstGeom>
            <a:noFill/>
          </p:spPr>
          <p:txBody>
            <a:bodyPr wrap="square" rtlCol="0">
              <a:spAutoFit/>
            </a:bodyPr>
            <a:lstStyle/>
            <a:p>
              <a:pPr algn="ctr"/>
              <a:r>
                <a:rPr lang="de-DE" sz="1400" dirty="0">
                  <a:latin typeface="+mj-lt"/>
                </a:rPr>
                <a:t>Ultraschallsensor</a:t>
              </a:r>
            </a:p>
          </p:txBody>
        </p:sp>
      </p:grpSp>
      <p:grpSp>
        <p:nvGrpSpPr>
          <p:cNvPr id="13" name="Gruppieren 12"/>
          <p:cNvGrpSpPr/>
          <p:nvPr/>
        </p:nvGrpSpPr>
        <p:grpSpPr>
          <a:xfrm>
            <a:off x="6553200" y="2378709"/>
            <a:ext cx="2054819" cy="2119686"/>
            <a:chOff x="6475346" y="3879921"/>
            <a:chExt cx="2054819" cy="2119686"/>
          </a:xfrm>
        </p:grpSpPr>
        <p:pic>
          <p:nvPicPr>
            <p:cNvPr id="12" name="Grafik 11"/>
            <p:cNvPicPr>
              <a:picLocks noChangeAspect="1"/>
            </p:cNvPicPr>
            <p:nvPr/>
          </p:nvPicPr>
          <p:blipFill>
            <a:blip r:embed="rId6"/>
            <a:stretch>
              <a:fillRect/>
            </a:stretch>
          </p:blipFill>
          <p:spPr>
            <a:xfrm>
              <a:off x="6555050" y="3879921"/>
              <a:ext cx="1562422" cy="1595385"/>
            </a:xfrm>
            <a:prstGeom prst="rect">
              <a:avLst/>
            </a:prstGeom>
          </p:spPr>
        </p:pic>
        <p:sp>
          <p:nvSpPr>
            <p:cNvPr id="14" name="Textfeld 13"/>
            <p:cNvSpPr txBox="1"/>
            <p:nvPr/>
          </p:nvSpPr>
          <p:spPr>
            <a:xfrm>
              <a:off x="6475346" y="5476387"/>
              <a:ext cx="2054819" cy="523220"/>
            </a:xfrm>
            <a:prstGeom prst="rect">
              <a:avLst/>
            </a:prstGeom>
            <a:noFill/>
          </p:spPr>
          <p:txBody>
            <a:bodyPr wrap="square" rtlCol="0">
              <a:spAutoFit/>
            </a:bodyPr>
            <a:lstStyle/>
            <a:p>
              <a:pPr algn="ctr"/>
              <a:r>
                <a:rPr lang="de-DE" sz="1400" dirty="0">
                  <a:latin typeface="+mj-lt"/>
                </a:rPr>
                <a:t>Kraft- und Drehmomentsensoren</a:t>
              </a:r>
            </a:p>
          </p:txBody>
        </p:sp>
      </p:grpSp>
      <p:grpSp>
        <p:nvGrpSpPr>
          <p:cNvPr id="16" name="Gruppieren 15"/>
          <p:cNvGrpSpPr/>
          <p:nvPr/>
        </p:nvGrpSpPr>
        <p:grpSpPr>
          <a:xfrm>
            <a:off x="3586381" y="2617410"/>
            <a:ext cx="2203172" cy="1884855"/>
            <a:chOff x="1202783" y="2316245"/>
            <a:chExt cx="2203172" cy="1884855"/>
          </a:xfrm>
        </p:grpSpPr>
        <p:pic>
          <p:nvPicPr>
            <p:cNvPr id="59396" name="Picture 4" descr="Northern Digital Polaris Tracking Syste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2783" y="2316245"/>
              <a:ext cx="2203172" cy="1495981"/>
            </a:xfrm>
            <a:prstGeom prst="rect">
              <a:avLst/>
            </a:prstGeom>
            <a:noFill/>
            <a:extLst>
              <a:ext uri="{909E8E84-426E-40DD-AFC4-6F175D3DCCD1}">
                <a14:hiddenFill xmlns:a14="http://schemas.microsoft.com/office/drawing/2010/main">
                  <a:solidFill>
                    <a:srgbClr val="FFFFFF"/>
                  </a:solidFill>
                </a14:hiddenFill>
              </a:ext>
            </a:extLst>
          </p:spPr>
        </p:pic>
        <p:sp>
          <p:nvSpPr>
            <p:cNvPr id="18" name="Textfeld 17"/>
            <p:cNvSpPr txBox="1"/>
            <p:nvPr/>
          </p:nvSpPr>
          <p:spPr>
            <a:xfrm>
              <a:off x="1276960" y="3893323"/>
              <a:ext cx="2054819" cy="307777"/>
            </a:xfrm>
            <a:prstGeom prst="rect">
              <a:avLst/>
            </a:prstGeom>
            <a:noFill/>
          </p:spPr>
          <p:txBody>
            <a:bodyPr wrap="square" rtlCol="0">
              <a:spAutoFit/>
            </a:bodyPr>
            <a:lstStyle/>
            <a:p>
              <a:pPr algn="ctr"/>
              <a:r>
                <a:rPr lang="de-DE" sz="1400" dirty="0">
                  <a:latin typeface="+mj-lt"/>
                </a:rPr>
                <a:t>Tracking-Systeme</a:t>
              </a:r>
            </a:p>
          </p:txBody>
        </p:sp>
      </p:grpSp>
      <p:grpSp>
        <p:nvGrpSpPr>
          <p:cNvPr id="20" name="Gruppieren 19"/>
          <p:cNvGrpSpPr/>
          <p:nvPr/>
        </p:nvGrpSpPr>
        <p:grpSpPr>
          <a:xfrm>
            <a:off x="565904" y="4780143"/>
            <a:ext cx="2178752" cy="1403559"/>
            <a:chOff x="527829" y="4666828"/>
            <a:chExt cx="2178752" cy="1403559"/>
          </a:xfrm>
        </p:grpSpPr>
        <p:pic>
          <p:nvPicPr>
            <p:cNvPr id="19" name="Grafik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1410" y="4666828"/>
              <a:ext cx="1591590" cy="1014685"/>
            </a:xfrm>
            <a:prstGeom prst="rect">
              <a:avLst/>
            </a:prstGeom>
          </p:spPr>
        </p:pic>
        <p:sp>
          <p:nvSpPr>
            <p:cNvPr id="25" name="Textfeld 24"/>
            <p:cNvSpPr txBox="1"/>
            <p:nvPr/>
          </p:nvSpPr>
          <p:spPr>
            <a:xfrm>
              <a:off x="527829" y="5762610"/>
              <a:ext cx="2178752" cy="307777"/>
            </a:xfrm>
            <a:prstGeom prst="rect">
              <a:avLst/>
            </a:prstGeom>
            <a:noFill/>
          </p:spPr>
          <p:txBody>
            <a:bodyPr wrap="square" rtlCol="0">
              <a:spAutoFit/>
            </a:bodyPr>
            <a:lstStyle/>
            <a:p>
              <a:pPr algn="ctr"/>
              <a:r>
                <a:rPr lang="de-DE" sz="1400" dirty="0">
                  <a:latin typeface="+mj-lt"/>
                </a:rPr>
                <a:t>Beschleunigungssensor</a:t>
              </a:r>
            </a:p>
          </p:txBody>
        </p:sp>
      </p:grpSp>
    </p:spTree>
    <p:extLst>
      <p:ext uri="{BB962C8B-B14F-4D97-AF65-F5344CB8AC3E}">
        <p14:creationId xmlns:p14="http://schemas.microsoft.com/office/powerpoint/2010/main" val="2862476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fik 38"/>
          <p:cNvPicPr>
            <a:picLocks noChangeAspect="1"/>
          </p:cNvPicPr>
          <p:nvPr/>
        </p:nvPicPr>
        <p:blipFill>
          <a:blip r:embed="rId3"/>
          <a:stretch>
            <a:fillRect/>
          </a:stretch>
        </p:blipFill>
        <p:spPr>
          <a:xfrm>
            <a:off x="1338359" y="2614552"/>
            <a:ext cx="3139848" cy="3087786"/>
          </a:xfrm>
          <a:prstGeom prst="rect">
            <a:avLst/>
          </a:prstGeom>
        </p:spPr>
      </p:pic>
      <p:sp>
        <p:nvSpPr>
          <p:cNvPr id="2" name="Titel 1"/>
          <p:cNvSpPr>
            <a:spLocks noGrp="1"/>
          </p:cNvSpPr>
          <p:nvPr>
            <p:ph type="title"/>
          </p:nvPr>
        </p:nvSpPr>
        <p:spPr/>
        <p:txBody>
          <a:bodyPr/>
          <a:lstStyle/>
          <a:p>
            <a:r>
              <a:rPr lang="de-DE" dirty="0">
                <a:latin typeface="+mj-lt"/>
              </a:rPr>
              <a:t>Kraft und Drehmomentsensor</a:t>
            </a:r>
          </a:p>
        </p:txBody>
      </p:sp>
      <p:sp>
        <p:nvSpPr>
          <p:cNvPr id="5" name="Datumsplatzhalter 4"/>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4" name="Inhaltsplatzhalter 3"/>
          <p:cNvSpPr>
            <a:spLocks noGrp="1"/>
          </p:cNvSpPr>
          <p:nvPr>
            <p:ph idx="13"/>
          </p:nvPr>
        </p:nvSpPr>
        <p:spPr/>
        <p:txBody>
          <a:bodyPr/>
          <a:lstStyle/>
          <a:p>
            <a:r>
              <a:rPr lang="de-DE" dirty="0">
                <a:latin typeface="+mj-lt"/>
              </a:rPr>
              <a:t>Messtechnik</a:t>
            </a:r>
          </a:p>
        </p:txBody>
      </p:sp>
      <p:sp>
        <p:nvSpPr>
          <p:cNvPr id="11" name="Textfeld 10"/>
          <p:cNvSpPr txBox="1"/>
          <p:nvPr/>
        </p:nvSpPr>
        <p:spPr>
          <a:xfrm>
            <a:off x="628616" y="2785802"/>
            <a:ext cx="1784384" cy="307777"/>
          </a:xfrm>
          <a:prstGeom prst="rect">
            <a:avLst/>
          </a:prstGeom>
          <a:noFill/>
          <a:ln>
            <a:noFill/>
          </a:ln>
        </p:spPr>
        <p:txBody>
          <a:bodyPr wrap="square" rtlCol="0">
            <a:spAutoFit/>
          </a:bodyPr>
          <a:lstStyle/>
          <a:p>
            <a:pPr algn="l"/>
            <a:r>
              <a:rPr lang="de-DE" sz="1400" dirty="0">
                <a:solidFill>
                  <a:schemeClr val="bg2"/>
                </a:solidFill>
                <a:latin typeface="+mj-lt"/>
              </a:rPr>
              <a:t>Dehnmessstreifen</a:t>
            </a:r>
          </a:p>
        </p:txBody>
      </p:sp>
      <p:sp>
        <p:nvSpPr>
          <p:cNvPr id="15" name="Textfeld 14"/>
          <p:cNvSpPr txBox="1"/>
          <p:nvPr/>
        </p:nvSpPr>
        <p:spPr>
          <a:xfrm>
            <a:off x="700010" y="4847583"/>
            <a:ext cx="1784384" cy="307777"/>
          </a:xfrm>
          <a:prstGeom prst="rect">
            <a:avLst/>
          </a:prstGeom>
          <a:noFill/>
        </p:spPr>
        <p:txBody>
          <a:bodyPr wrap="square" rtlCol="0">
            <a:spAutoFit/>
          </a:bodyPr>
          <a:lstStyle/>
          <a:p>
            <a:pPr algn="l"/>
            <a:r>
              <a:rPr lang="de-DE" sz="1400" dirty="0">
                <a:solidFill>
                  <a:srgbClr val="FF0000"/>
                </a:solidFill>
                <a:latin typeface="+mj-lt"/>
              </a:rPr>
              <a:t>Koordinatensystem</a:t>
            </a:r>
          </a:p>
        </p:txBody>
      </p:sp>
      <p:sp>
        <p:nvSpPr>
          <p:cNvPr id="17" name="Textfeld 16"/>
          <p:cNvSpPr txBox="1"/>
          <p:nvPr/>
        </p:nvSpPr>
        <p:spPr>
          <a:xfrm>
            <a:off x="1511266" y="5830119"/>
            <a:ext cx="2794034" cy="307777"/>
          </a:xfrm>
          <a:prstGeom prst="rect">
            <a:avLst/>
          </a:prstGeom>
          <a:noFill/>
        </p:spPr>
        <p:txBody>
          <a:bodyPr wrap="square" rtlCol="0">
            <a:spAutoFit/>
          </a:bodyPr>
          <a:lstStyle/>
          <a:p>
            <a:pPr algn="ctr"/>
            <a:r>
              <a:rPr lang="de-DE" sz="1400" dirty="0">
                <a:latin typeface="+mj-lt"/>
              </a:rPr>
              <a:t>ohne Belastung</a:t>
            </a:r>
          </a:p>
        </p:txBody>
      </p:sp>
      <p:sp>
        <p:nvSpPr>
          <p:cNvPr id="18" name="Textfeld 17"/>
          <p:cNvSpPr txBox="1"/>
          <p:nvPr/>
        </p:nvSpPr>
        <p:spPr>
          <a:xfrm>
            <a:off x="5333983" y="5830118"/>
            <a:ext cx="2794034" cy="307777"/>
          </a:xfrm>
          <a:prstGeom prst="rect">
            <a:avLst/>
          </a:prstGeom>
          <a:noFill/>
        </p:spPr>
        <p:txBody>
          <a:bodyPr wrap="square" rtlCol="0">
            <a:spAutoFit/>
          </a:bodyPr>
          <a:lstStyle/>
          <a:p>
            <a:pPr algn="ctr"/>
            <a:r>
              <a:rPr lang="de-DE" sz="1400" dirty="0">
                <a:latin typeface="+mj-lt"/>
              </a:rPr>
              <a:t>unter Belastung</a:t>
            </a:r>
          </a:p>
        </p:txBody>
      </p:sp>
      <p:pic>
        <p:nvPicPr>
          <p:cNvPr id="49" name="Grafik 48"/>
          <p:cNvPicPr>
            <a:picLocks noChangeAspect="1"/>
          </p:cNvPicPr>
          <p:nvPr/>
        </p:nvPicPr>
        <p:blipFill>
          <a:blip r:embed="rId4"/>
          <a:stretch>
            <a:fillRect/>
          </a:stretch>
        </p:blipFill>
        <p:spPr>
          <a:xfrm>
            <a:off x="5187950" y="2614552"/>
            <a:ext cx="3139848" cy="3087786"/>
          </a:xfrm>
          <a:prstGeom prst="rect">
            <a:avLst/>
          </a:prstGeom>
        </p:spPr>
      </p:pic>
      <p:sp>
        <p:nvSpPr>
          <p:cNvPr id="51" name="Textfeld 50"/>
          <p:cNvSpPr txBox="1"/>
          <p:nvPr/>
        </p:nvSpPr>
        <p:spPr>
          <a:xfrm>
            <a:off x="7229475" y="3299794"/>
            <a:ext cx="628650" cy="307777"/>
          </a:xfrm>
          <a:prstGeom prst="rect">
            <a:avLst/>
          </a:prstGeom>
          <a:noFill/>
        </p:spPr>
        <p:txBody>
          <a:bodyPr wrap="square" rtlCol="0">
            <a:spAutoFit/>
          </a:bodyPr>
          <a:lstStyle/>
          <a:p>
            <a:pPr algn="ctr"/>
            <a:r>
              <a:rPr lang="de-DE" sz="1400" dirty="0">
                <a:solidFill>
                  <a:srgbClr val="008000"/>
                </a:solidFill>
                <a:latin typeface="+mj-lt"/>
              </a:rPr>
              <a:t>Last</a:t>
            </a:r>
          </a:p>
        </p:txBody>
      </p:sp>
      <p:cxnSp>
        <p:nvCxnSpPr>
          <p:cNvPr id="53" name="Gekrümmte Verbindung 52"/>
          <p:cNvCxnSpPr>
            <a:stCxn id="51" idx="2"/>
          </p:cNvCxnSpPr>
          <p:nvPr/>
        </p:nvCxnSpPr>
        <p:spPr bwMode="auto">
          <a:xfrm rot="5400000">
            <a:off x="6884789" y="3371232"/>
            <a:ext cx="422673" cy="895350"/>
          </a:xfrm>
          <a:prstGeom prst="curved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Gekrümmte Verbindung 56"/>
          <p:cNvCxnSpPr/>
          <p:nvPr/>
        </p:nvCxnSpPr>
        <p:spPr bwMode="auto">
          <a:xfrm rot="5400000">
            <a:off x="2079965" y="4110833"/>
            <a:ext cx="764499" cy="676277"/>
          </a:xfrm>
          <a:prstGeom prst="curved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Gekrümmte Verbindung 63"/>
          <p:cNvCxnSpPr/>
          <p:nvPr/>
        </p:nvCxnSpPr>
        <p:spPr bwMode="auto">
          <a:xfrm rot="10800000">
            <a:off x="2228851" y="2976171"/>
            <a:ext cx="552451" cy="270923"/>
          </a:xfrm>
          <a:prstGeom prst="curved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Filter</a:t>
            </a:r>
          </a:p>
        </p:txBody>
      </p:sp>
      <p:sp>
        <p:nvSpPr>
          <p:cNvPr id="5" name="Inhaltsplatzhalter 4"/>
          <p:cNvSpPr>
            <a:spLocks noGrp="1"/>
          </p:cNvSpPr>
          <p:nvPr>
            <p:ph idx="1"/>
          </p:nvPr>
        </p:nvSpPr>
        <p:spPr>
          <a:noFill/>
          <a:ln w="9525">
            <a:noFill/>
            <a:miter lim="800000"/>
            <a:headEnd/>
            <a:tailEnd/>
          </a:ln>
        </p:spPr>
        <p:txBody>
          <a:bodyPr vert="horz" wrap="square" lIns="91440" tIns="45720" rIns="91440" bIns="45720" numCol="1" anchor="t" anchorCtr="0" compatLnSpc="1">
            <a:prstTxWarp prst="textNoShape">
              <a:avLst/>
            </a:prstTxWarp>
          </a:bodyPr>
          <a:lstStyle/>
          <a:p>
            <a:r>
              <a:rPr lang="de-DE" sz="1600" kern="1200" dirty="0">
                <a:latin typeface="+mj-lt"/>
              </a:rPr>
              <a:t>Low Pass </a:t>
            </a:r>
          </a:p>
          <a:p>
            <a:r>
              <a:rPr lang="de-DE" sz="1600" kern="1200" dirty="0">
                <a:latin typeface="+mj-lt"/>
              </a:rPr>
              <a:t>High Pass</a:t>
            </a:r>
          </a:p>
          <a:p>
            <a:r>
              <a:rPr lang="de-DE" sz="1600" kern="1200" dirty="0">
                <a:latin typeface="+mj-lt"/>
              </a:rPr>
              <a:t>Band Pass</a:t>
            </a:r>
          </a:p>
          <a:p>
            <a:r>
              <a:rPr lang="de-DE" sz="1600" kern="1200" dirty="0" err="1">
                <a:latin typeface="+mj-lt"/>
              </a:rPr>
              <a:t>Moving</a:t>
            </a:r>
            <a:r>
              <a:rPr lang="de-DE" sz="1600" kern="1200" dirty="0">
                <a:latin typeface="+mj-lt"/>
              </a:rPr>
              <a:t>/</a:t>
            </a:r>
            <a:r>
              <a:rPr lang="de-DE" sz="1600" kern="1200" dirty="0" err="1">
                <a:latin typeface="+mj-lt"/>
              </a:rPr>
              <a:t>Running</a:t>
            </a:r>
            <a:r>
              <a:rPr lang="de-DE" sz="1600" kern="1200" dirty="0">
                <a:latin typeface="+mj-lt"/>
              </a:rPr>
              <a:t> Average</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3" name="Inhaltsplatzhalter 2"/>
          <p:cNvSpPr>
            <a:spLocks noGrp="1"/>
          </p:cNvSpPr>
          <p:nvPr>
            <p:ph idx="13"/>
          </p:nvPr>
        </p:nvSpPr>
        <p:spPr/>
        <p:txBody>
          <a:bodyPr/>
          <a:lstStyle/>
          <a:p>
            <a:r>
              <a:rPr lang="de-DE" dirty="0">
                <a:latin typeface="+mj-lt"/>
              </a:rPr>
              <a:t>Messtechnik</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52C38-F294-46A0-BF3E-6C7C33E09B15}"/>
              </a:ext>
            </a:extLst>
          </p:cNvPr>
          <p:cNvSpPr>
            <a:spLocks noGrp="1"/>
          </p:cNvSpPr>
          <p:nvPr>
            <p:ph type="title"/>
          </p:nvPr>
        </p:nvSpPr>
        <p:spPr/>
        <p:txBody>
          <a:bodyPr/>
          <a:lstStyle/>
          <a:p>
            <a:r>
              <a:rPr lang="de-DE" dirty="0"/>
              <a:t>Registrierung </a:t>
            </a:r>
          </a:p>
        </p:txBody>
      </p:sp>
      <p:sp>
        <p:nvSpPr>
          <p:cNvPr id="4" name="Datumsplatzhalter 3">
            <a:extLst>
              <a:ext uri="{FF2B5EF4-FFF2-40B4-BE49-F238E27FC236}">
                <a16:creationId xmlns:a16="http://schemas.microsoft.com/office/drawing/2014/main" id="{C26FF1D2-A476-451F-A5D1-62C24BE79BFE}"/>
              </a:ext>
            </a:extLst>
          </p:cNvPr>
          <p:cNvSpPr>
            <a:spLocks noGrp="1"/>
          </p:cNvSpPr>
          <p:nvPr>
            <p:ph type="dt" sz="half" idx="10"/>
          </p:nvPr>
        </p:nvSpPr>
        <p:spPr/>
        <p:txBody>
          <a:bodyPr/>
          <a:lstStyle/>
          <a:p>
            <a:pPr>
              <a:defRPr/>
            </a:pPr>
            <a:r>
              <a:rPr lang="de-DE"/>
              <a:t>20.01.2020</a:t>
            </a:r>
            <a:endParaRPr lang="de-DE" dirty="0"/>
          </a:p>
        </p:txBody>
      </p:sp>
      <p:sp>
        <p:nvSpPr>
          <p:cNvPr id="9" name="Inhaltsplatzhalter 8">
            <a:extLst>
              <a:ext uri="{FF2B5EF4-FFF2-40B4-BE49-F238E27FC236}">
                <a16:creationId xmlns:a16="http://schemas.microsoft.com/office/drawing/2014/main" id="{9931DE52-2335-4346-A272-D1D054E7F379}"/>
              </a:ext>
            </a:extLst>
          </p:cNvPr>
          <p:cNvSpPr>
            <a:spLocks noGrp="1"/>
          </p:cNvSpPr>
          <p:nvPr>
            <p:ph idx="1"/>
          </p:nvPr>
        </p:nvSpPr>
        <p:spPr/>
        <p:txBody>
          <a:bodyPr/>
          <a:lstStyle/>
          <a:p>
            <a:endParaRPr lang="de-DE" dirty="0"/>
          </a:p>
        </p:txBody>
      </p:sp>
      <p:pic>
        <p:nvPicPr>
          <p:cNvPr id="10" name="Grafik 9">
            <a:extLst>
              <a:ext uri="{FF2B5EF4-FFF2-40B4-BE49-F238E27FC236}">
                <a16:creationId xmlns:a16="http://schemas.microsoft.com/office/drawing/2014/main" id="{433C036D-D330-4238-84F3-63DB0532C1A8}"/>
              </a:ext>
            </a:extLst>
          </p:cNvPr>
          <p:cNvPicPr>
            <a:picLocks noChangeAspect="1"/>
          </p:cNvPicPr>
          <p:nvPr/>
        </p:nvPicPr>
        <p:blipFill>
          <a:blip r:embed="rId2"/>
          <a:stretch>
            <a:fillRect/>
          </a:stretch>
        </p:blipFill>
        <p:spPr>
          <a:xfrm rot="10800000" flipH="1">
            <a:off x="3201986" y="801562"/>
            <a:ext cx="4500564" cy="5751638"/>
          </a:xfrm>
          <a:prstGeom prst="rect">
            <a:avLst/>
          </a:prstGeom>
        </p:spPr>
      </p:pic>
    </p:spTree>
    <p:extLst>
      <p:ext uri="{BB962C8B-B14F-4D97-AF65-F5344CB8AC3E}">
        <p14:creationId xmlns:p14="http://schemas.microsoft.com/office/powerpoint/2010/main" val="947899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ctrTitle"/>
          </p:nvPr>
        </p:nvSpPr>
        <p:spPr>
          <a:xfrm>
            <a:off x="355600" y="2338442"/>
            <a:ext cx="8199438" cy="772234"/>
          </a:xfrm>
        </p:spPr>
        <p:txBody>
          <a:bodyPr/>
          <a:lstStyle/>
          <a:p>
            <a:r>
              <a:rPr lang="de-DE" dirty="0">
                <a:latin typeface="+mj-lt"/>
              </a:rPr>
              <a:t>Vielen Dank für Ihre Aufmerksamkeit</a:t>
            </a:r>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6350" y="4039905"/>
            <a:ext cx="1277938" cy="1764577"/>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11"/>
          <p:cNvGrpSpPr/>
          <p:nvPr/>
        </p:nvGrpSpPr>
        <p:grpSpPr>
          <a:xfrm>
            <a:off x="5993673" y="2152660"/>
            <a:ext cx="2902229" cy="2048256"/>
            <a:chOff x="5774632" y="2444244"/>
            <a:chExt cx="2902229" cy="2048256"/>
          </a:xfrm>
        </p:grpSpPr>
        <p:pic>
          <p:nvPicPr>
            <p:cNvPr id="1026" name="Picture 2"/>
            <p:cNvPicPr>
              <a:picLocks noChangeAspect="1" noChangeArrowheads="1"/>
            </p:cNvPicPr>
            <p:nvPr/>
          </p:nvPicPr>
          <p:blipFill>
            <a:blip r:embed="rId2" cstate="print"/>
            <a:srcRect l="41320" t="42968" r="18196" b="13677"/>
            <a:stretch>
              <a:fillRect/>
            </a:stretch>
          </p:blipFill>
          <p:spPr bwMode="auto">
            <a:xfrm>
              <a:off x="6020065" y="2444244"/>
              <a:ext cx="2656796" cy="2048256"/>
            </a:xfrm>
            <a:prstGeom prst="rect">
              <a:avLst/>
            </a:prstGeom>
            <a:noFill/>
            <a:ln w="9525">
              <a:noFill/>
              <a:miter lim="800000"/>
              <a:headEnd/>
              <a:tailEnd/>
            </a:ln>
          </p:spPr>
        </p:pic>
        <p:cxnSp>
          <p:nvCxnSpPr>
            <p:cNvPr id="9" name="Gerade Verbindung mit Pfeil 8"/>
            <p:cNvCxnSpPr/>
            <p:nvPr/>
          </p:nvCxnSpPr>
          <p:spPr bwMode="auto">
            <a:xfrm flipV="1">
              <a:off x="5774632" y="3102612"/>
              <a:ext cx="1924481" cy="445671"/>
            </a:xfrm>
            <a:prstGeom prst="straightConnector1">
              <a:avLst/>
            </a:prstGeom>
            <a:solidFill>
              <a:schemeClr val="accent1"/>
            </a:solidFill>
            <a:ln w="28575" cap="flat" cmpd="sng" algn="ctr">
              <a:solidFill>
                <a:schemeClr val="bg2"/>
              </a:solidFill>
              <a:prstDash val="solid"/>
              <a:round/>
              <a:headEnd type="none" w="med" len="med"/>
              <a:tailEnd type="arrow"/>
            </a:ln>
            <a:effectLst/>
          </p:spPr>
        </p:cxnSp>
        <p:cxnSp>
          <p:nvCxnSpPr>
            <p:cNvPr id="11" name="Gerade Verbindung mit Pfeil 10"/>
            <p:cNvCxnSpPr/>
            <p:nvPr/>
          </p:nvCxnSpPr>
          <p:spPr bwMode="auto">
            <a:xfrm>
              <a:off x="5784571" y="3548283"/>
              <a:ext cx="1938926" cy="188313"/>
            </a:xfrm>
            <a:prstGeom prst="straightConnector1">
              <a:avLst/>
            </a:prstGeom>
            <a:solidFill>
              <a:schemeClr val="accent1"/>
            </a:solidFill>
            <a:ln w="28575" cap="flat" cmpd="sng" algn="ctr">
              <a:solidFill>
                <a:schemeClr val="bg2"/>
              </a:solidFill>
              <a:prstDash val="sysDot"/>
              <a:round/>
              <a:headEnd type="none" w="med" len="med"/>
              <a:tailEnd type="arrow"/>
            </a:ln>
            <a:effectLst/>
          </p:spPr>
        </p:cxnSp>
      </p:grpSp>
      <p:sp>
        <p:nvSpPr>
          <p:cNvPr id="3" name="Inhaltsplatzhalter 2"/>
          <p:cNvSpPr>
            <a:spLocks noGrp="1"/>
          </p:cNvSpPr>
          <p:nvPr>
            <p:ph idx="1"/>
          </p:nvPr>
        </p:nvSpPr>
        <p:spPr>
          <a:xfrm>
            <a:off x="440520" y="1828800"/>
            <a:ext cx="8128000" cy="4343400"/>
          </a:xfrm>
        </p:spPr>
        <p:txBody>
          <a:bodyPr/>
          <a:lstStyle/>
          <a:p>
            <a:r>
              <a:rPr lang="de-DE" dirty="0">
                <a:latin typeface="+mj-lt"/>
              </a:rPr>
              <a:t>Nächste Vorlesung am 27.01.2020</a:t>
            </a:r>
            <a:br>
              <a:rPr lang="de-DE" dirty="0">
                <a:latin typeface="+mj-lt"/>
              </a:rPr>
            </a:br>
            <a:r>
              <a:rPr lang="de-DE" sz="1400" i="1" dirty="0">
                <a:latin typeface="+mj-lt"/>
                <a:sym typeface="Wingdings" pitchFamily="2" charset="2"/>
              </a:rPr>
              <a:t>12 Deep Learning for Medical Imaging, M.Sc. Nikolas Wilhelm</a:t>
            </a:r>
          </a:p>
          <a:p>
            <a:pPr marL="0" indent="0">
              <a:buNone/>
            </a:pPr>
            <a:endParaRPr lang="de-DE" dirty="0">
              <a:latin typeface="+mj-lt"/>
            </a:endParaRPr>
          </a:p>
          <a:p>
            <a:pPr marL="0" indent="0">
              <a:buNone/>
            </a:pPr>
            <a:endParaRPr lang="de-DE" dirty="0">
              <a:latin typeface="+mj-lt"/>
            </a:endParaRPr>
          </a:p>
          <a:p>
            <a:r>
              <a:rPr lang="de-DE" dirty="0">
                <a:latin typeface="+mj-lt"/>
              </a:rPr>
              <a:t>Foliendownload auf </a:t>
            </a:r>
            <a:r>
              <a:rPr lang="de-DE" dirty="0" err="1">
                <a:latin typeface="+mj-lt"/>
              </a:rPr>
              <a:t>TUMonline</a:t>
            </a:r>
            <a:r>
              <a:rPr lang="de-DE" dirty="0">
                <a:latin typeface="+mj-lt"/>
              </a:rPr>
              <a:t> (nach Login!)</a:t>
            </a:r>
          </a:p>
          <a:p>
            <a:endParaRPr lang="de-DE" dirty="0">
              <a:latin typeface="+mj-lt"/>
            </a:endParaRPr>
          </a:p>
          <a:p>
            <a:endParaRPr lang="de-DE" dirty="0">
              <a:latin typeface="+mj-lt"/>
            </a:endParaRPr>
          </a:p>
          <a:p>
            <a:r>
              <a:rPr lang="de-DE" dirty="0">
                <a:latin typeface="+mj-lt"/>
              </a:rPr>
              <a:t>Fragen und Kontakt </a:t>
            </a:r>
            <a:br>
              <a:rPr lang="de-DE" dirty="0">
                <a:latin typeface="+mj-lt"/>
              </a:rPr>
            </a:br>
            <a:r>
              <a:rPr lang="de-DE" sz="1400" i="1" dirty="0">
                <a:latin typeface="+mj-lt"/>
                <a:sym typeface="Wingdings" pitchFamily="2" charset="2"/>
              </a:rPr>
              <a:t> M.Sc. Nikolas Wilhelm (nikolas.wilhelm@tum.de)</a:t>
            </a:r>
            <a:endParaRPr lang="de-DE" sz="1400" i="1" dirty="0">
              <a:latin typeface="+mj-lt"/>
            </a:endParaRPr>
          </a:p>
          <a:p>
            <a:endParaRPr lang="de-DE" dirty="0">
              <a:latin typeface="+mj-lt"/>
            </a:endParaRPr>
          </a:p>
          <a:p>
            <a:endParaRPr lang="de-DE" dirty="0">
              <a:latin typeface="+mj-lt"/>
            </a:endParaRPr>
          </a:p>
          <a:p>
            <a:r>
              <a:rPr lang="de-DE" dirty="0"/>
              <a:t>Wieder mit </a:t>
            </a:r>
            <a:r>
              <a:rPr lang="de-DE" dirty="0" err="1"/>
              <a:t>Jupyter</a:t>
            </a:r>
            <a:r>
              <a:rPr lang="de-DE" dirty="0"/>
              <a:t> Notebooks! (Vorabversion)</a:t>
            </a:r>
            <a:br>
              <a:rPr lang="de-DE" dirty="0">
                <a:latin typeface="+mj-lt"/>
              </a:rPr>
            </a:br>
            <a:r>
              <a:rPr lang="de-DE" sz="1400" i="1" dirty="0">
                <a:latin typeface="+mj-lt"/>
                <a:sym typeface="Wingdings" pitchFamily="2" charset="2"/>
              </a:rPr>
              <a:t></a:t>
            </a:r>
            <a:r>
              <a:rPr lang="de-DE" sz="1400" i="1" dirty="0">
                <a:latin typeface="+mj-lt"/>
              </a:rPr>
              <a:t> https://github.com/NikonPic/Lecture-TUM-MW-3665</a:t>
            </a:r>
          </a:p>
          <a:p>
            <a:pPr algn="ctr">
              <a:buNone/>
            </a:pPr>
            <a:endParaRPr lang="de-DE" sz="1400" i="1" dirty="0">
              <a:latin typeface="+mj-lt"/>
            </a:endParaRPr>
          </a:p>
          <a:p>
            <a:pPr>
              <a:buNone/>
            </a:pPr>
            <a:r>
              <a:rPr lang="de-DE" sz="1400" i="1" dirty="0">
                <a:solidFill>
                  <a:srgbClr val="E53418"/>
                </a:solidFill>
                <a:latin typeface="+mj-lt"/>
              </a:rPr>
              <a:t>         </a:t>
            </a:r>
          </a:p>
          <a:p>
            <a:pPr>
              <a:buNone/>
            </a:pPr>
            <a:r>
              <a:rPr lang="de-DE" sz="1400" i="1" dirty="0">
                <a:solidFill>
                  <a:srgbClr val="E53418"/>
                </a:solidFill>
                <a:latin typeface="+mj-lt"/>
              </a:rPr>
              <a:t>	</a:t>
            </a:r>
          </a:p>
          <a:p>
            <a:pPr>
              <a:buNone/>
            </a:pPr>
            <a:r>
              <a:rPr lang="de-DE" sz="1400" i="1" dirty="0">
                <a:solidFill>
                  <a:srgbClr val="E53418"/>
                </a:solidFill>
                <a:latin typeface="+mj-lt"/>
              </a:rPr>
              <a:t>	</a:t>
            </a:r>
            <a:endParaRPr lang="de-DE" sz="2000" dirty="0">
              <a:solidFill>
                <a:srgbClr val="E53418"/>
              </a:solidFill>
              <a:latin typeface="+mj-lt"/>
            </a:endParaRPr>
          </a:p>
        </p:txBody>
      </p:sp>
      <p:sp>
        <p:nvSpPr>
          <p:cNvPr id="2" name="Titel 1"/>
          <p:cNvSpPr>
            <a:spLocks noGrp="1"/>
          </p:cNvSpPr>
          <p:nvPr>
            <p:ph type="title"/>
          </p:nvPr>
        </p:nvSpPr>
        <p:spPr/>
        <p:txBody>
          <a:bodyPr/>
          <a:lstStyle/>
          <a:p>
            <a:r>
              <a:rPr lang="de-DE" dirty="0">
                <a:latin typeface="+mj-lt"/>
              </a:rPr>
              <a:t>Ausblick</a:t>
            </a:r>
          </a:p>
        </p:txBody>
      </p:sp>
      <p:sp>
        <p:nvSpPr>
          <p:cNvPr id="12" name="Datumsplatzhalter 6"/>
          <p:cNvSpPr>
            <a:spLocks noGrp="1"/>
          </p:cNvSpPr>
          <p:nvPr>
            <p:ph type="dt" sz="half" idx="10"/>
          </p:nvPr>
        </p:nvSpPr>
        <p:spPr>
          <a:xfrm>
            <a:off x="508000" y="6400800"/>
            <a:ext cx="1905000" cy="304800"/>
          </a:xfrm>
        </p:spPr>
        <p:txBody>
          <a:bodyPr/>
          <a:lstStyle/>
          <a:p>
            <a:pPr>
              <a:defRPr/>
            </a:pPr>
            <a:r>
              <a:rPr lang="de-DE">
                <a:latin typeface="+mj-lt"/>
              </a:rPr>
              <a:t>20.01.2020</a:t>
            </a:r>
            <a:endParaRPr lang="de-DE" dirty="0">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Einachsige Analyse biologischer Materialien durch</a:t>
            </a:r>
            <a:br>
              <a:rPr lang="de-DE" dirty="0"/>
            </a:br>
            <a:r>
              <a:rPr lang="de-DE" dirty="0"/>
              <a:t>Zug-Druck-Prüfsysteme</a:t>
            </a:r>
            <a:br>
              <a:rPr lang="de-DE" dirty="0"/>
            </a:br>
            <a:endParaRPr lang="de-DE" dirty="0"/>
          </a:p>
        </p:txBody>
      </p:sp>
      <p:sp>
        <p:nvSpPr>
          <p:cNvPr id="4" name="Datumsplatzhalter 3"/>
          <p:cNvSpPr>
            <a:spLocks noGrp="1"/>
          </p:cNvSpPr>
          <p:nvPr>
            <p:ph type="dt" sz="half" idx="10"/>
          </p:nvPr>
        </p:nvSpPr>
        <p:spPr/>
        <p:txBody>
          <a:bodyPr/>
          <a:lstStyle/>
          <a:p>
            <a:pPr>
              <a:defRPr/>
            </a:pPr>
            <a:r>
              <a:rPr lang="de-DE"/>
              <a:t>20.01.2020</a:t>
            </a:r>
            <a:endParaRPr lang="de-DE" dirty="0"/>
          </a:p>
        </p:txBody>
      </p:sp>
      <p:sp>
        <p:nvSpPr>
          <p:cNvPr id="15" name="Inhaltsplatzhalter 14"/>
          <p:cNvSpPr>
            <a:spLocks noGrp="1"/>
          </p:cNvSpPr>
          <p:nvPr>
            <p:ph idx="13"/>
          </p:nvPr>
        </p:nvSpPr>
        <p:spPr/>
        <p:txBody>
          <a:bodyPr/>
          <a:lstStyle/>
          <a:p>
            <a:r>
              <a:rPr lang="de-DE" dirty="0"/>
              <a:t>Motivation</a:t>
            </a:r>
          </a:p>
        </p:txBody>
      </p:sp>
      <p:grpSp>
        <p:nvGrpSpPr>
          <p:cNvPr id="8" name="Gruppieren 7"/>
          <p:cNvGrpSpPr/>
          <p:nvPr/>
        </p:nvGrpSpPr>
        <p:grpSpPr>
          <a:xfrm>
            <a:off x="426879" y="2521254"/>
            <a:ext cx="8198229" cy="2808389"/>
            <a:chOff x="945771" y="2564881"/>
            <a:chExt cx="8198229" cy="2808389"/>
          </a:xfrm>
        </p:grpSpPr>
        <p:pic>
          <p:nvPicPr>
            <p:cNvPr id="10" name="Picture 6" descr="D:\Bibliotheken\Diplomarbeit\Abbildungen\Pruefmaschinen\QuReGe.JPG"/>
            <p:cNvPicPr>
              <a:picLocks noChangeAspect="1" noChangeArrowheads="1"/>
            </p:cNvPicPr>
            <p:nvPr/>
          </p:nvPicPr>
          <p:blipFill>
            <a:blip r:embed="rId2" cstate="print">
              <a:lum bright="10000" contrast="12000"/>
            </a:blip>
            <a:srcRect r="18518"/>
            <a:stretch>
              <a:fillRect/>
            </a:stretch>
          </p:blipFill>
          <p:spPr bwMode="auto">
            <a:xfrm>
              <a:off x="3786078" y="2564881"/>
              <a:ext cx="1716236" cy="2808389"/>
            </a:xfrm>
            <a:prstGeom prst="rect">
              <a:avLst/>
            </a:prstGeom>
            <a:noFill/>
          </p:spPr>
        </p:pic>
        <p:pic>
          <p:nvPicPr>
            <p:cNvPr id="11" name="Picture 4" descr="D:\Bibliotheken\Diplomarbeit\Abbildungen\Pruefmaschinen\Zwick-HC10-auf-Betonsockel.jpg"/>
            <p:cNvPicPr>
              <a:picLocks noChangeAspect="1" noChangeArrowheads="1"/>
            </p:cNvPicPr>
            <p:nvPr/>
          </p:nvPicPr>
          <p:blipFill>
            <a:blip r:embed="rId3" cstate="print">
              <a:lum bright="17000" contrast="12000"/>
            </a:blip>
            <a:srcRect/>
            <a:stretch>
              <a:fillRect/>
            </a:stretch>
          </p:blipFill>
          <p:spPr bwMode="auto">
            <a:xfrm>
              <a:off x="5628667" y="2564881"/>
              <a:ext cx="1672745" cy="2808387"/>
            </a:xfrm>
            <a:prstGeom prst="rect">
              <a:avLst/>
            </a:prstGeom>
            <a:noFill/>
          </p:spPr>
        </p:pic>
        <p:pic>
          <p:nvPicPr>
            <p:cNvPr id="12" name="Picture 2" descr="D:\Bibliotheken\Diplomarbeit\Abbildungen\Pruefmaschinen\ZwickiTorsion.JPG"/>
            <p:cNvPicPr>
              <a:picLocks noChangeAspect="1" noChangeArrowheads="1"/>
            </p:cNvPicPr>
            <p:nvPr/>
          </p:nvPicPr>
          <p:blipFill>
            <a:blip r:embed="rId4" cstate="print">
              <a:lum bright="5000" contrast="5000"/>
            </a:blip>
            <a:srcRect l="9292" r="9226"/>
            <a:stretch>
              <a:fillRect/>
            </a:stretch>
          </p:blipFill>
          <p:spPr bwMode="auto">
            <a:xfrm>
              <a:off x="7427764" y="2564881"/>
              <a:ext cx="1716236" cy="2808387"/>
            </a:xfrm>
            <a:prstGeom prst="rect">
              <a:avLst/>
            </a:prstGeom>
            <a:noFill/>
          </p:spPr>
        </p:pic>
        <p:sp>
          <p:nvSpPr>
            <p:cNvPr id="13" name="Textfeld 7"/>
            <p:cNvSpPr txBox="1"/>
            <p:nvPr/>
          </p:nvSpPr>
          <p:spPr>
            <a:xfrm>
              <a:off x="945771" y="2564881"/>
              <a:ext cx="2713954" cy="1015663"/>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r>
                <a:rPr lang="de-DE" dirty="0">
                  <a:latin typeface="+mn-lt"/>
                </a:rPr>
                <a:t>Uniaxiale Belastung von Proben, für Kraft-Weg-Kurven</a:t>
              </a:r>
            </a:p>
          </p:txBody>
        </p:sp>
      </p:grpSp>
      <p:sp>
        <p:nvSpPr>
          <p:cNvPr id="9" name="Textfeld 1"/>
          <p:cNvSpPr txBox="1"/>
          <p:nvPr/>
        </p:nvSpPr>
        <p:spPr>
          <a:xfrm>
            <a:off x="3285474" y="5325151"/>
            <a:ext cx="5357921"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a:latin typeface="+mn-lt"/>
              </a:rPr>
              <a:t>Diverse uniaxiale Prüfsysteme im Labor für Biomechanik</a:t>
            </a:r>
          </a:p>
        </p:txBody>
      </p:sp>
    </p:spTree>
    <p:extLst>
      <p:ext uri="{BB962C8B-B14F-4D97-AF65-F5344CB8AC3E}">
        <p14:creationId xmlns:p14="http://schemas.microsoft.com/office/powerpoint/2010/main" val="1628784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Mehrachsige Prüfmaschinen</a:t>
            </a:r>
          </a:p>
        </p:txBody>
      </p:sp>
      <p:sp>
        <p:nvSpPr>
          <p:cNvPr id="4" name="Datumsplatzhalter 3"/>
          <p:cNvSpPr>
            <a:spLocks noGrp="1"/>
          </p:cNvSpPr>
          <p:nvPr>
            <p:ph type="dt" sz="half" idx="10"/>
          </p:nvPr>
        </p:nvSpPr>
        <p:spPr/>
        <p:txBody>
          <a:bodyPr/>
          <a:lstStyle/>
          <a:p>
            <a:pPr>
              <a:defRPr/>
            </a:pPr>
            <a:r>
              <a:rPr lang="de-DE"/>
              <a:t>20.01.2020</a:t>
            </a:r>
            <a:endParaRPr lang="de-DE" dirty="0"/>
          </a:p>
        </p:txBody>
      </p:sp>
      <p:sp>
        <p:nvSpPr>
          <p:cNvPr id="7" name="Inhaltsplatzhalter 6"/>
          <p:cNvSpPr>
            <a:spLocks noGrp="1"/>
          </p:cNvSpPr>
          <p:nvPr>
            <p:ph idx="13"/>
          </p:nvPr>
        </p:nvSpPr>
        <p:spPr/>
        <p:txBody>
          <a:bodyPr/>
          <a:lstStyle/>
          <a:p>
            <a:r>
              <a:rPr lang="de-DE" dirty="0"/>
              <a:t>Motivation</a:t>
            </a:r>
          </a:p>
        </p:txBody>
      </p:sp>
      <p:pic>
        <p:nvPicPr>
          <p:cNvPr id="8" name="Grafik 7"/>
          <p:cNvPicPr>
            <a:picLocks noChangeAspect="1"/>
          </p:cNvPicPr>
          <p:nvPr/>
        </p:nvPicPr>
        <p:blipFill>
          <a:blip r:embed="rId2"/>
          <a:stretch>
            <a:fillRect/>
          </a:stretch>
        </p:blipFill>
        <p:spPr>
          <a:xfrm>
            <a:off x="3600445" y="2000680"/>
            <a:ext cx="2171903" cy="1654294"/>
          </a:xfrm>
          <a:prstGeom prst="rect">
            <a:avLst/>
          </a:prstGeom>
        </p:spPr>
      </p:pic>
      <p:pic>
        <p:nvPicPr>
          <p:cNvPr id="9" name="Grafik 8"/>
          <p:cNvPicPr>
            <a:picLocks noChangeAspect="1"/>
          </p:cNvPicPr>
          <p:nvPr/>
        </p:nvPicPr>
        <p:blipFill>
          <a:blip r:embed="rId3"/>
          <a:stretch>
            <a:fillRect/>
          </a:stretch>
        </p:blipFill>
        <p:spPr>
          <a:xfrm>
            <a:off x="6256676" y="2005513"/>
            <a:ext cx="2224159" cy="1649461"/>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6676" y="4291050"/>
            <a:ext cx="2214530" cy="1660898"/>
          </a:xfrm>
          <a:prstGeom prst="rect">
            <a:avLst/>
          </a:prstGeom>
        </p:spPr>
      </p:pic>
      <p:sp>
        <p:nvSpPr>
          <p:cNvPr id="11" name="Textfeld 14"/>
          <p:cNvSpPr txBox="1"/>
          <p:nvPr/>
        </p:nvSpPr>
        <p:spPr>
          <a:xfrm>
            <a:off x="3313368" y="3654974"/>
            <a:ext cx="27144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a:latin typeface="+mn-lt"/>
              </a:rPr>
              <a:t>Wirbelsäulentester (Kelly 2013)</a:t>
            </a:r>
          </a:p>
        </p:txBody>
      </p:sp>
      <p:sp>
        <p:nvSpPr>
          <p:cNvPr id="12" name="Textfeld 19"/>
          <p:cNvSpPr txBox="1"/>
          <p:nvPr/>
        </p:nvSpPr>
        <p:spPr>
          <a:xfrm>
            <a:off x="6153330" y="3680593"/>
            <a:ext cx="25645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a:latin typeface="+mn-lt"/>
              </a:rPr>
              <a:t>Schultertester (</a:t>
            </a:r>
            <a:r>
              <a:rPr lang="de-DE" sz="1400" dirty="0" err="1">
                <a:latin typeface="+mn-lt"/>
              </a:rPr>
              <a:t>Elkinson</a:t>
            </a:r>
            <a:r>
              <a:rPr lang="de-DE" sz="1400" dirty="0">
                <a:latin typeface="+mn-lt"/>
              </a:rPr>
              <a:t> 2012)</a:t>
            </a:r>
          </a:p>
        </p:txBody>
      </p:sp>
      <p:sp>
        <p:nvSpPr>
          <p:cNvPr id="13" name="Textfeld 21"/>
          <p:cNvSpPr txBox="1"/>
          <p:nvPr/>
        </p:nvSpPr>
        <p:spPr>
          <a:xfrm>
            <a:off x="6102998" y="5960696"/>
            <a:ext cx="25645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a:latin typeface="+mn-lt"/>
              </a:rPr>
              <a:t>Industrieroboter</a:t>
            </a:r>
          </a:p>
        </p:txBody>
      </p:sp>
      <p:sp>
        <p:nvSpPr>
          <p:cNvPr id="14" name="Textfeld 11"/>
          <p:cNvSpPr txBox="1"/>
          <p:nvPr/>
        </p:nvSpPr>
        <p:spPr>
          <a:xfrm>
            <a:off x="737706" y="4657964"/>
            <a:ext cx="2449783" cy="707886"/>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2000" dirty="0">
                <a:latin typeface="+mn-lt"/>
              </a:rPr>
              <a:t>Universellere </a:t>
            </a:r>
            <a:r>
              <a:rPr lang="de-DE" dirty="0">
                <a:latin typeface="+mn-lt"/>
              </a:rPr>
              <a:t>Prüfsysteme</a:t>
            </a:r>
            <a:endParaRPr lang="de-DE" sz="2000" dirty="0">
              <a:latin typeface="+mn-lt"/>
            </a:endParaRPr>
          </a:p>
        </p:txBody>
      </p:sp>
      <p:sp>
        <p:nvSpPr>
          <p:cNvPr id="15" name="Textfeld 23"/>
          <p:cNvSpPr txBox="1"/>
          <p:nvPr/>
        </p:nvSpPr>
        <p:spPr>
          <a:xfrm>
            <a:off x="1047742" y="2512007"/>
            <a:ext cx="1987555" cy="707886"/>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2000" dirty="0">
                <a:latin typeface="+mn-lt"/>
              </a:rPr>
              <a:t>Speziellere </a:t>
            </a:r>
          </a:p>
          <a:p>
            <a:pPr algn="ctr"/>
            <a:r>
              <a:rPr lang="de-DE" sz="2000" dirty="0">
                <a:latin typeface="+mn-lt"/>
              </a:rPr>
              <a:t>Prüfsysteme</a:t>
            </a:r>
          </a:p>
        </p:txBody>
      </p:sp>
      <p:sp>
        <p:nvSpPr>
          <p:cNvPr id="16" name="Textfeld 25"/>
          <p:cNvSpPr txBox="1"/>
          <p:nvPr/>
        </p:nvSpPr>
        <p:spPr>
          <a:xfrm>
            <a:off x="3432263" y="5956256"/>
            <a:ext cx="25645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err="1">
                <a:latin typeface="+mn-lt"/>
              </a:rPr>
              <a:t>Hexapod</a:t>
            </a:r>
            <a:r>
              <a:rPr lang="de-DE" sz="1400" dirty="0">
                <a:latin typeface="+mn-lt"/>
              </a:rPr>
              <a:t> (</a:t>
            </a:r>
            <a:r>
              <a:rPr lang="de-DE" sz="1400" dirty="0" err="1">
                <a:latin typeface="+mn-lt"/>
              </a:rPr>
              <a:t>Goertzen</a:t>
            </a:r>
            <a:r>
              <a:rPr lang="de-DE" sz="1400" dirty="0">
                <a:latin typeface="+mn-lt"/>
              </a:rPr>
              <a:t> 2008)</a:t>
            </a:r>
          </a:p>
        </p:txBody>
      </p:sp>
      <p:cxnSp>
        <p:nvCxnSpPr>
          <p:cNvPr id="17" name="Gerader Verbinder 16"/>
          <p:cNvCxnSpPr/>
          <p:nvPr/>
        </p:nvCxnSpPr>
        <p:spPr>
          <a:xfrm>
            <a:off x="868040" y="4081042"/>
            <a:ext cx="7603166"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pic>
        <p:nvPicPr>
          <p:cNvPr id="18" name="Grafik 17"/>
          <p:cNvPicPr>
            <a:picLocks noChangeAspect="1"/>
          </p:cNvPicPr>
          <p:nvPr/>
        </p:nvPicPr>
        <p:blipFill>
          <a:blip r:embed="rId5"/>
          <a:stretch>
            <a:fillRect/>
          </a:stretch>
        </p:blipFill>
        <p:spPr>
          <a:xfrm>
            <a:off x="3606905" y="4291050"/>
            <a:ext cx="2219693" cy="1680595"/>
          </a:xfrm>
          <a:prstGeom prst="rect">
            <a:avLst/>
          </a:prstGeom>
        </p:spPr>
      </p:pic>
    </p:spTree>
    <p:extLst>
      <p:ext uri="{BB962C8B-B14F-4D97-AF65-F5344CB8AC3E}">
        <p14:creationId xmlns:p14="http://schemas.microsoft.com/office/powerpoint/2010/main" val="4001190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de-DE"/>
              <a:t>Grundlagen</a:t>
            </a:r>
            <a:endParaRPr lang="de-DE" dirty="0"/>
          </a:p>
        </p:txBody>
      </p:sp>
      <p:sp>
        <p:nvSpPr>
          <p:cNvPr id="8" name="Untertitel 7"/>
          <p:cNvSpPr>
            <a:spLocks noGrp="1"/>
          </p:cNvSpPr>
          <p:nvPr>
            <p:ph type="subTitle" idx="1"/>
          </p:nvPr>
        </p:nvSpPr>
        <p:spPr/>
        <p:txBody>
          <a:bodyPr/>
          <a:lstStyle/>
          <a:p>
            <a:r>
              <a:rPr lang="de-DE"/>
              <a:t>Regelungstechnik</a:t>
            </a:r>
            <a:endParaRPr lang="de-DE" dirty="0"/>
          </a:p>
        </p:txBody>
      </p:sp>
    </p:spTree>
    <p:extLst>
      <p:ext uri="{BB962C8B-B14F-4D97-AF65-F5344CB8AC3E}">
        <p14:creationId xmlns:p14="http://schemas.microsoft.com/office/powerpoint/2010/main" val="2406293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1"/>
          <p:cNvSpPr>
            <a:spLocks noGrp="1"/>
          </p:cNvSpPr>
          <p:nvPr>
            <p:ph type="ctrTitle"/>
          </p:nvPr>
        </p:nvSpPr>
        <p:spPr/>
        <p:txBody>
          <a:bodyPr/>
          <a:lstStyle/>
          <a:p>
            <a:pPr algn="ctr"/>
            <a:r>
              <a:rPr lang="de-DE" dirty="0">
                <a:latin typeface="+mj-lt"/>
              </a:rPr>
              <a:t>Definition: Regelungstechnik</a:t>
            </a:r>
          </a:p>
        </p:txBody>
      </p:sp>
      <p:sp>
        <p:nvSpPr>
          <p:cNvPr id="5123" name="Inhaltsplatzhalter 2"/>
          <p:cNvSpPr>
            <a:spLocks noGrp="1"/>
          </p:cNvSpPr>
          <p:nvPr>
            <p:ph type="subTitle" idx="1"/>
          </p:nvPr>
        </p:nvSpPr>
        <p:spPr/>
        <p:txBody>
          <a:bodyPr anchor="ctr"/>
          <a:lstStyle/>
          <a:p>
            <a:pPr marL="0" indent="0" algn="ctr">
              <a:buNone/>
            </a:pPr>
            <a:r>
              <a:rPr lang="de-DE" sz="1600" i="1" dirty="0">
                <a:latin typeface="+mj-lt"/>
              </a:rPr>
              <a:t>Die Regelungstechnik befasst sich mit der Aufgabe, einen sich zeitlich verändernden Prozess von außen so zu beeinflussen, dass dieser Prozess in einer vorgegebenen Weise abläuft.</a:t>
            </a:r>
          </a:p>
          <a:p>
            <a:pPr marL="0" indent="0" algn="ctr">
              <a:buNone/>
            </a:pPr>
            <a:endParaRPr lang="de-DE" sz="1600" i="1" dirty="0">
              <a:latin typeface="+mj-lt"/>
            </a:endParaRPr>
          </a:p>
          <a:p>
            <a:pPr marL="0" indent="0" algn="ctr">
              <a:buNone/>
            </a:pPr>
            <a:r>
              <a:rPr lang="de-DE" sz="1600" i="1" dirty="0">
                <a:latin typeface="+mj-lt"/>
              </a:rPr>
              <a:t>Messen, Vergleichen, Stellen.</a:t>
            </a:r>
          </a:p>
          <a:p>
            <a:pPr marL="0" indent="0" algn="r">
              <a:buNone/>
            </a:pPr>
            <a:r>
              <a:rPr lang="de-DE" sz="1600" dirty="0">
                <a:solidFill>
                  <a:schemeClr val="tx1"/>
                </a:solidFill>
                <a:latin typeface="+mj-lt"/>
              </a:rPr>
              <a:t>Lunze 2010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de-DE" dirty="0">
                <a:latin typeface="+mj-lt"/>
              </a:rPr>
              <a:t>Standardregelkreis</a:t>
            </a:r>
          </a:p>
        </p:txBody>
      </p:sp>
      <p:sp>
        <p:nvSpPr>
          <p:cNvPr id="18" name="Datumsplatzhalter 17"/>
          <p:cNvSpPr>
            <a:spLocks noGrp="1"/>
          </p:cNvSpPr>
          <p:nvPr>
            <p:ph type="dt" sz="half" idx="10"/>
          </p:nvPr>
        </p:nvSpPr>
        <p:spPr/>
        <p:txBody>
          <a:bodyPr/>
          <a:lstStyle/>
          <a:p>
            <a:pPr>
              <a:defRPr/>
            </a:pPr>
            <a:r>
              <a:rPr lang="de-DE">
                <a:latin typeface="+mj-lt"/>
              </a:rPr>
              <a:t>20.01.2020</a:t>
            </a:r>
            <a:endParaRPr lang="de-DE" dirty="0">
              <a:latin typeface="+mj-lt"/>
            </a:endParaRPr>
          </a:p>
        </p:txBody>
      </p:sp>
      <p:grpSp>
        <p:nvGrpSpPr>
          <p:cNvPr id="26" name="Gruppieren 25"/>
          <p:cNvGrpSpPr/>
          <p:nvPr/>
        </p:nvGrpSpPr>
        <p:grpSpPr>
          <a:xfrm>
            <a:off x="526454" y="2929383"/>
            <a:ext cx="8091092" cy="1558552"/>
            <a:chOff x="508000" y="2880797"/>
            <a:chExt cx="8091092" cy="1558552"/>
          </a:xfrm>
        </p:grpSpPr>
        <p:sp>
          <p:nvSpPr>
            <p:cNvPr id="45" name="Textfeld 44"/>
            <p:cNvSpPr txBox="1"/>
            <p:nvPr/>
          </p:nvSpPr>
          <p:spPr>
            <a:xfrm>
              <a:off x="508000" y="2880797"/>
              <a:ext cx="1641544" cy="307777"/>
            </a:xfrm>
            <a:prstGeom prst="rect">
              <a:avLst/>
            </a:prstGeom>
            <a:noFill/>
          </p:spPr>
          <p:txBody>
            <a:bodyPr wrap="square" rtlCol="0">
              <a:spAutoFit/>
            </a:bodyPr>
            <a:lstStyle/>
            <a:p>
              <a:pPr algn="l"/>
              <a:r>
                <a:rPr lang="de-DE" sz="1400" dirty="0">
                  <a:latin typeface="+mj-lt"/>
                </a:rPr>
                <a:t>Führungsgröße</a:t>
              </a:r>
            </a:p>
          </p:txBody>
        </p:sp>
        <p:sp>
          <p:nvSpPr>
            <p:cNvPr id="9" name="Rechteck 7"/>
            <p:cNvSpPr>
              <a:spLocks noChangeArrowheads="1"/>
            </p:cNvSpPr>
            <p:nvPr/>
          </p:nvSpPr>
          <p:spPr bwMode="auto">
            <a:xfrm>
              <a:off x="3539285" y="2942703"/>
              <a:ext cx="894566"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Regler</a:t>
              </a:r>
            </a:p>
          </p:txBody>
        </p:sp>
        <p:cxnSp>
          <p:nvCxnSpPr>
            <p:cNvPr id="11" name="Gerade Verbindung mit Pfeil 12"/>
            <p:cNvCxnSpPr>
              <a:cxnSpLocks noChangeShapeType="1"/>
              <a:endCxn id="28" idx="2"/>
            </p:cNvCxnSpPr>
            <p:nvPr/>
          </p:nvCxnSpPr>
          <p:spPr bwMode="auto">
            <a:xfrm>
              <a:off x="605481" y="3188574"/>
              <a:ext cx="1375353" cy="0"/>
            </a:xfrm>
            <a:prstGeom prst="straightConnector1">
              <a:avLst/>
            </a:prstGeom>
            <a:noFill/>
            <a:ln w="19050" algn="ctr">
              <a:solidFill>
                <a:schemeClr val="tx1"/>
              </a:solidFill>
              <a:round/>
              <a:headEnd type="none" w="med" len="med"/>
              <a:tailEnd type="triangle" w="med" len="med"/>
            </a:ln>
          </p:spPr>
        </p:cxnSp>
        <p:cxnSp>
          <p:nvCxnSpPr>
            <p:cNvPr id="12" name="Gerade Verbindung mit Pfeil 19"/>
            <p:cNvCxnSpPr>
              <a:cxnSpLocks noChangeShapeType="1"/>
              <a:stCxn id="28" idx="6"/>
              <a:endCxn id="9" idx="1"/>
            </p:cNvCxnSpPr>
            <p:nvPr/>
          </p:nvCxnSpPr>
          <p:spPr bwMode="auto">
            <a:xfrm>
              <a:off x="2149544" y="3188574"/>
              <a:ext cx="1389741" cy="0"/>
            </a:xfrm>
            <a:prstGeom prst="straightConnector1">
              <a:avLst/>
            </a:prstGeom>
            <a:noFill/>
            <a:ln w="19050" algn="ctr">
              <a:solidFill>
                <a:schemeClr val="tx1"/>
              </a:solidFill>
              <a:round/>
              <a:headEnd type="none" w="med" len="med"/>
              <a:tailEnd type="triangle" w="med" len="med"/>
            </a:ln>
          </p:spPr>
        </p:cxnSp>
        <p:cxnSp>
          <p:nvCxnSpPr>
            <p:cNvPr id="13" name="Gerade Verbindung mit Pfeil 23"/>
            <p:cNvCxnSpPr>
              <a:cxnSpLocks noChangeShapeType="1"/>
              <a:stCxn id="9" idx="3"/>
              <a:endCxn id="16" idx="1"/>
            </p:cNvCxnSpPr>
            <p:nvPr/>
          </p:nvCxnSpPr>
          <p:spPr bwMode="auto">
            <a:xfrm>
              <a:off x="4433851" y="3188574"/>
              <a:ext cx="1101130" cy="0"/>
            </a:xfrm>
            <a:prstGeom prst="straightConnector1">
              <a:avLst/>
            </a:prstGeom>
            <a:noFill/>
            <a:ln w="19050" algn="ctr">
              <a:solidFill>
                <a:schemeClr val="tx1"/>
              </a:solidFill>
              <a:round/>
              <a:headEnd type="none" w="med" len="med"/>
              <a:tailEnd type="triangle" w="med" len="med"/>
            </a:ln>
          </p:spPr>
        </p:cxnSp>
        <p:sp>
          <p:nvSpPr>
            <p:cNvPr id="16" name="Rechteck 15"/>
            <p:cNvSpPr>
              <a:spLocks noChangeArrowheads="1"/>
            </p:cNvSpPr>
            <p:nvPr/>
          </p:nvSpPr>
          <p:spPr bwMode="auto">
            <a:xfrm>
              <a:off x="5534981" y="2942703"/>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Regelstrecke</a:t>
              </a:r>
            </a:p>
          </p:txBody>
        </p:sp>
        <p:sp>
          <p:nvSpPr>
            <p:cNvPr id="28" name="Ellipse 14"/>
            <p:cNvSpPr>
              <a:spLocks noChangeArrowheads="1"/>
            </p:cNvSpPr>
            <p:nvPr/>
          </p:nvSpPr>
          <p:spPr bwMode="auto">
            <a:xfrm>
              <a:off x="1980834" y="3103935"/>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31" name="Form 30"/>
            <p:cNvCxnSpPr>
              <a:cxnSpLocks noChangeShapeType="1"/>
              <a:stCxn id="40" idx="1"/>
              <a:endCxn id="28" idx="4"/>
            </p:cNvCxnSpPr>
            <p:nvPr/>
          </p:nvCxnSpPr>
          <p:spPr bwMode="auto">
            <a:xfrm rot="10800000">
              <a:off x="2065190" y="3273214"/>
              <a:ext cx="2405569" cy="920265"/>
            </a:xfrm>
            <a:prstGeom prst="bentConnector2">
              <a:avLst/>
            </a:prstGeom>
            <a:noFill/>
            <a:ln w="19050" algn="ctr">
              <a:solidFill>
                <a:schemeClr val="tx1"/>
              </a:solidFill>
              <a:round/>
              <a:headEnd type="none" w="med" len="med"/>
              <a:tailEnd type="triangle" w="med" len="med"/>
            </a:ln>
          </p:spPr>
        </p:cxnSp>
        <p:cxnSp>
          <p:nvCxnSpPr>
            <p:cNvPr id="39" name="Form 57"/>
            <p:cNvCxnSpPr>
              <a:cxnSpLocks noChangeShapeType="1"/>
              <a:stCxn id="16" idx="3"/>
              <a:endCxn id="40" idx="3"/>
            </p:cNvCxnSpPr>
            <p:nvPr/>
          </p:nvCxnSpPr>
          <p:spPr bwMode="auto">
            <a:xfrm flipH="1">
              <a:off x="5498073" y="3188574"/>
              <a:ext cx="1567297" cy="1004904"/>
            </a:xfrm>
            <a:prstGeom prst="bentConnector3">
              <a:avLst>
                <a:gd name="adj1" fmla="val -14586"/>
              </a:avLst>
            </a:prstGeom>
            <a:noFill/>
            <a:ln w="19050" algn="ctr">
              <a:solidFill>
                <a:schemeClr val="tx1"/>
              </a:solidFill>
              <a:round/>
              <a:headEnd type="none" w="med" len="med"/>
              <a:tailEnd type="triangle" w="med" len="med"/>
            </a:ln>
          </p:spPr>
        </p:cxnSp>
        <p:sp>
          <p:nvSpPr>
            <p:cNvPr id="40" name="Rechteck 82"/>
            <p:cNvSpPr>
              <a:spLocks noChangeArrowheads="1"/>
            </p:cNvSpPr>
            <p:nvPr/>
          </p:nvSpPr>
          <p:spPr bwMode="auto">
            <a:xfrm>
              <a:off x="4470758" y="3947607"/>
              <a:ext cx="1027315"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sym typeface="Wingdings" pitchFamily="2" charset="2"/>
                </a:rPr>
                <a:t>Sensor</a:t>
              </a:r>
              <a:endParaRPr lang="de-DE" sz="1600" dirty="0">
                <a:solidFill>
                  <a:schemeClr val="lt1"/>
                </a:solidFill>
                <a:latin typeface="+mj-lt"/>
              </a:endParaRPr>
            </a:p>
          </p:txBody>
        </p:sp>
        <p:sp>
          <p:nvSpPr>
            <p:cNvPr id="44" name="Textfeld 15"/>
            <p:cNvSpPr txBox="1">
              <a:spLocks noChangeArrowheads="1"/>
            </p:cNvSpPr>
            <p:nvPr/>
          </p:nvSpPr>
          <p:spPr bwMode="auto">
            <a:xfrm>
              <a:off x="1805438" y="3235755"/>
              <a:ext cx="266437" cy="400110"/>
            </a:xfrm>
            <a:prstGeom prst="rect">
              <a:avLst/>
            </a:prstGeom>
            <a:noFill/>
            <a:ln w="9525">
              <a:noFill/>
              <a:miter lim="800000"/>
              <a:headEnd/>
              <a:tailEnd/>
            </a:ln>
          </p:spPr>
          <p:txBody>
            <a:bodyPr wrap="square">
              <a:spAutoFit/>
            </a:bodyPr>
            <a:lstStyle/>
            <a:p>
              <a:r>
                <a:rPr lang="de-DE" dirty="0">
                  <a:latin typeface="+mj-lt"/>
                </a:rPr>
                <a:t>-  </a:t>
              </a:r>
            </a:p>
          </p:txBody>
        </p:sp>
        <p:sp>
          <p:nvSpPr>
            <p:cNvPr id="49" name="Textfeld 48"/>
            <p:cNvSpPr txBox="1"/>
            <p:nvPr/>
          </p:nvSpPr>
          <p:spPr>
            <a:xfrm>
              <a:off x="6801362" y="2895241"/>
              <a:ext cx="1797730" cy="307777"/>
            </a:xfrm>
            <a:prstGeom prst="rect">
              <a:avLst/>
            </a:prstGeom>
            <a:noFill/>
          </p:spPr>
          <p:txBody>
            <a:bodyPr wrap="square" rtlCol="0">
              <a:spAutoFit/>
            </a:bodyPr>
            <a:lstStyle/>
            <a:p>
              <a:pPr algn="ctr"/>
              <a:r>
                <a:rPr lang="de-DE" sz="1400" dirty="0">
                  <a:latin typeface="+mj-lt"/>
                </a:rPr>
                <a:t>Regelgröße</a:t>
              </a:r>
            </a:p>
          </p:txBody>
        </p:sp>
        <p:sp>
          <p:nvSpPr>
            <p:cNvPr id="65" name="Textfeld 64"/>
            <p:cNvSpPr txBox="1"/>
            <p:nvPr/>
          </p:nvSpPr>
          <p:spPr>
            <a:xfrm>
              <a:off x="1943926" y="2895241"/>
              <a:ext cx="1687373" cy="307777"/>
            </a:xfrm>
            <a:prstGeom prst="rect">
              <a:avLst/>
            </a:prstGeom>
            <a:noFill/>
          </p:spPr>
          <p:txBody>
            <a:bodyPr wrap="square" rtlCol="0">
              <a:spAutoFit/>
            </a:bodyPr>
            <a:lstStyle/>
            <a:p>
              <a:pPr algn="ctr"/>
              <a:r>
                <a:rPr lang="de-DE" sz="1400" dirty="0">
                  <a:latin typeface="+mj-lt"/>
                </a:rPr>
                <a:t>Regeldifferenz</a:t>
              </a:r>
            </a:p>
          </p:txBody>
        </p:sp>
        <p:sp>
          <p:nvSpPr>
            <p:cNvPr id="66" name="Textfeld 65"/>
            <p:cNvSpPr txBox="1"/>
            <p:nvPr/>
          </p:nvSpPr>
          <p:spPr>
            <a:xfrm>
              <a:off x="4200548" y="2895241"/>
              <a:ext cx="1297525" cy="307777"/>
            </a:xfrm>
            <a:prstGeom prst="rect">
              <a:avLst/>
            </a:prstGeom>
            <a:noFill/>
          </p:spPr>
          <p:txBody>
            <a:bodyPr wrap="square" rtlCol="0">
              <a:spAutoFit/>
            </a:bodyPr>
            <a:lstStyle/>
            <a:p>
              <a:r>
                <a:rPr lang="de-DE" sz="1400" dirty="0">
                  <a:latin typeface="+mj-lt"/>
                </a:rPr>
                <a:t>Stellgröße</a:t>
              </a:r>
            </a:p>
          </p:txBody>
        </p:sp>
        <p:cxnSp>
          <p:nvCxnSpPr>
            <p:cNvPr id="4" name="Gerade Verbindung mit Pfeil 3"/>
            <p:cNvCxnSpPr/>
            <p:nvPr/>
          </p:nvCxnSpPr>
          <p:spPr bwMode="auto">
            <a:xfrm>
              <a:off x="7115907" y="3188574"/>
              <a:ext cx="1309124"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0" name="Textfeld 29"/>
            <p:cNvSpPr txBox="1"/>
            <p:nvPr/>
          </p:nvSpPr>
          <p:spPr>
            <a:xfrm>
              <a:off x="2191625" y="3881509"/>
              <a:ext cx="2326582" cy="307777"/>
            </a:xfrm>
            <a:prstGeom prst="rect">
              <a:avLst/>
            </a:prstGeom>
            <a:noFill/>
          </p:spPr>
          <p:txBody>
            <a:bodyPr wrap="square" rtlCol="0">
              <a:spAutoFit/>
            </a:bodyPr>
            <a:lstStyle/>
            <a:p>
              <a:pPr algn="ctr"/>
              <a:r>
                <a:rPr lang="de-DE" sz="1400" dirty="0">
                  <a:latin typeface="+mj-lt"/>
                </a:rPr>
                <a:t>Rückführungsgröße</a:t>
              </a:r>
            </a:p>
          </p:txBody>
        </p:sp>
      </p:grpSp>
      <p:sp>
        <p:nvSpPr>
          <p:cNvPr id="89" name="Textfeld 88"/>
          <p:cNvSpPr txBox="1"/>
          <p:nvPr/>
        </p:nvSpPr>
        <p:spPr>
          <a:xfrm>
            <a:off x="6446665" y="5893319"/>
            <a:ext cx="1811580" cy="261610"/>
          </a:xfrm>
          <a:prstGeom prst="rect">
            <a:avLst/>
          </a:prstGeom>
          <a:noFill/>
        </p:spPr>
        <p:txBody>
          <a:bodyPr wrap="square" rtlCol="0">
            <a:spAutoFit/>
          </a:bodyPr>
          <a:lstStyle/>
          <a:p>
            <a:pPr algn="ctr"/>
            <a:r>
              <a:rPr lang="de-DE" sz="1100" dirty="0">
                <a:latin typeface="+mj-lt"/>
              </a:rPr>
              <a:t>Quelle: </a:t>
            </a:r>
            <a:r>
              <a:rPr lang="de-DE" sz="1100" dirty="0" err="1">
                <a:latin typeface="+mj-lt"/>
              </a:rPr>
              <a:t>Tieste</a:t>
            </a:r>
            <a:r>
              <a:rPr lang="de-DE" sz="1100" dirty="0">
                <a:latin typeface="+mj-lt"/>
              </a:rPr>
              <a:t> 2012</a:t>
            </a:r>
          </a:p>
        </p:txBody>
      </p:sp>
      <p:sp>
        <p:nvSpPr>
          <p:cNvPr id="2" name="Inhaltsplatzhalter 1"/>
          <p:cNvSpPr>
            <a:spLocks noGrp="1"/>
          </p:cNvSpPr>
          <p:nvPr>
            <p:ph idx="13"/>
          </p:nvPr>
        </p:nvSpPr>
        <p:spPr/>
        <p:txBody>
          <a:bodyPr/>
          <a:lstStyle/>
          <a:p>
            <a:r>
              <a:rPr lang="de-DE" dirty="0">
                <a:latin typeface="+mj-lt"/>
              </a:rPr>
              <a:t>Grundlagen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Standardregelkreis in der Biomechanik</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40" name="Inhaltsplatzhalter 39"/>
          <p:cNvSpPr>
            <a:spLocks noGrp="1"/>
          </p:cNvSpPr>
          <p:nvPr>
            <p:ph idx="13"/>
          </p:nvPr>
        </p:nvSpPr>
        <p:spPr/>
        <p:txBody>
          <a:bodyPr/>
          <a:lstStyle/>
          <a:p>
            <a:r>
              <a:rPr lang="de-DE" dirty="0">
                <a:latin typeface="+mj-lt"/>
              </a:rPr>
              <a:t>Grundlagen</a:t>
            </a:r>
          </a:p>
        </p:txBody>
      </p:sp>
      <p:grpSp>
        <p:nvGrpSpPr>
          <p:cNvPr id="7" name="Gruppieren 6"/>
          <p:cNvGrpSpPr/>
          <p:nvPr/>
        </p:nvGrpSpPr>
        <p:grpSpPr>
          <a:xfrm>
            <a:off x="2002294" y="2848715"/>
            <a:ext cx="435341" cy="388013"/>
            <a:chOff x="1988212" y="2631551"/>
            <a:chExt cx="435341" cy="388013"/>
          </a:xfrm>
        </p:grpSpPr>
        <p:sp>
          <p:nvSpPr>
            <p:cNvPr id="8" name="Ellipse 7"/>
            <p:cNvSpPr>
              <a:spLocks noChangeArrowheads="1"/>
            </p:cNvSpPr>
            <p:nvPr/>
          </p:nvSpPr>
          <p:spPr bwMode="auto">
            <a:xfrm>
              <a:off x="2217715" y="2631551"/>
              <a:ext cx="205838" cy="206531"/>
            </a:xfrm>
            <a:prstGeom prst="ellipse">
              <a:avLst/>
            </a:prstGeom>
            <a:noFill/>
            <a:ln w="19050" algn="ctr">
              <a:solidFill>
                <a:schemeClr val="tx1"/>
              </a:solidFill>
              <a:round/>
              <a:headEnd/>
              <a:tailEnd/>
            </a:ln>
          </p:spPr>
          <p:txBody>
            <a:bodyPr/>
            <a:lstStyle>
              <a:defPPr>
                <a:defRPr lang="de-DE"/>
              </a:defPPr>
              <a:lvl1pPr algn="r" rtl="0" eaLnBrk="0" fontAlgn="base" hangingPunct="0">
                <a:spcBef>
                  <a:spcPct val="0"/>
                </a:spcBef>
                <a:spcAft>
                  <a:spcPct val="0"/>
                </a:spcAft>
                <a:defRPr sz="2000" kern="1200">
                  <a:solidFill>
                    <a:schemeClr val="tx1"/>
                  </a:solidFill>
                  <a:latin typeface="Arial" charset="0"/>
                  <a:ea typeface="+mn-ea"/>
                  <a:cs typeface="+mn-cs"/>
                </a:defRPr>
              </a:lvl1pPr>
              <a:lvl2pPr marL="457200" algn="r" rtl="0" eaLnBrk="0" fontAlgn="base" hangingPunct="0">
                <a:spcBef>
                  <a:spcPct val="0"/>
                </a:spcBef>
                <a:spcAft>
                  <a:spcPct val="0"/>
                </a:spcAft>
                <a:defRPr sz="2000" kern="1200">
                  <a:solidFill>
                    <a:schemeClr val="tx1"/>
                  </a:solidFill>
                  <a:latin typeface="Arial" charset="0"/>
                  <a:ea typeface="+mn-ea"/>
                  <a:cs typeface="+mn-cs"/>
                </a:defRPr>
              </a:lvl2pPr>
              <a:lvl3pPr marL="914400" algn="r" rtl="0" eaLnBrk="0" fontAlgn="base" hangingPunct="0">
                <a:spcBef>
                  <a:spcPct val="0"/>
                </a:spcBef>
                <a:spcAft>
                  <a:spcPct val="0"/>
                </a:spcAft>
                <a:defRPr sz="2000" kern="1200">
                  <a:solidFill>
                    <a:schemeClr val="tx1"/>
                  </a:solidFill>
                  <a:latin typeface="Arial" charset="0"/>
                  <a:ea typeface="+mn-ea"/>
                  <a:cs typeface="+mn-cs"/>
                </a:defRPr>
              </a:lvl3pPr>
              <a:lvl4pPr marL="1371600" algn="r" rtl="0" eaLnBrk="0" fontAlgn="base" hangingPunct="0">
                <a:spcBef>
                  <a:spcPct val="0"/>
                </a:spcBef>
                <a:spcAft>
                  <a:spcPct val="0"/>
                </a:spcAft>
                <a:defRPr sz="2000" kern="1200">
                  <a:solidFill>
                    <a:schemeClr val="tx1"/>
                  </a:solidFill>
                  <a:latin typeface="Arial" charset="0"/>
                  <a:ea typeface="+mn-ea"/>
                  <a:cs typeface="+mn-cs"/>
                </a:defRPr>
              </a:lvl4pPr>
              <a:lvl5pPr marL="1828800" algn="r"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de-DE" sz="1800">
                <a:latin typeface="+mj-lt"/>
              </a:endParaRPr>
            </a:p>
          </p:txBody>
        </p:sp>
        <p:sp>
          <p:nvSpPr>
            <p:cNvPr id="9" name="Textfeld 15"/>
            <p:cNvSpPr txBox="1">
              <a:spLocks noChangeArrowheads="1"/>
            </p:cNvSpPr>
            <p:nvPr/>
          </p:nvSpPr>
          <p:spPr bwMode="auto">
            <a:xfrm>
              <a:off x="1988212" y="2650232"/>
              <a:ext cx="325072" cy="369332"/>
            </a:xfrm>
            <a:prstGeom prst="rect">
              <a:avLst/>
            </a:prstGeom>
            <a:noFill/>
            <a:ln w="9525">
              <a:noFill/>
              <a:miter lim="800000"/>
              <a:headEnd/>
              <a:tailEnd/>
            </a:ln>
          </p:spPr>
          <p:txBody>
            <a:bodyPr wrap="square">
              <a:spAutoFit/>
            </a:bodyPr>
            <a:lstStyle>
              <a:defPPr>
                <a:defRPr lang="de-DE"/>
              </a:defPPr>
              <a:lvl1pPr algn="r" rtl="0" eaLnBrk="0" fontAlgn="base" hangingPunct="0">
                <a:spcBef>
                  <a:spcPct val="0"/>
                </a:spcBef>
                <a:spcAft>
                  <a:spcPct val="0"/>
                </a:spcAft>
                <a:defRPr sz="2000" kern="1200">
                  <a:solidFill>
                    <a:schemeClr val="tx1"/>
                  </a:solidFill>
                  <a:latin typeface="Arial" charset="0"/>
                  <a:ea typeface="+mn-ea"/>
                  <a:cs typeface="+mn-cs"/>
                </a:defRPr>
              </a:lvl1pPr>
              <a:lvl2pPr marL="457200" algn="r" rtl="0" eaLnBrk="0" fontAlgn="base" hangingPunct="0">
                <a:spcBef>
                  <a:spcPct val="0"/>
                </a:spcBef>
                <a:spcAft>
                  <a:spcPct val="0"/>
                </a:spcAft>
                <a:defRPr sz="2000" kern="1200">
                  <a:solidFill>
                    <a:schemeClr val="tx1"/>
                  </a:solidFill>
                  <a:latin typeface="Arial" charset="0"/>
                  <a:ea typeface="+mn-ea"/>
                  <a:cs typeface="+mn-cs"/>
                </a:defRPr>
              </a:lvl2pPr>
              <a:lvl3pPr marL="914400" algn="r" rtl="0" eaLnBrk="0" fontAlgn="base" hangingPunct="0">
                <a:spcBef>
                  <a:spcPct val="0"/>
                </a:spcBef>
                <a:spcAft>
                  <a:spcPct val="0"/>
                </a:spcAft>
                <a:defRPr sz="2000" kern="1200">
                  <a:solidFill>
                    <a:schemeClr val="tx1"/>
                  </a:solidFill>
                  <a:latin typeface="Arial" charset="0"/>
                  <a:ea typeface="+mn-ea"/>
                  <a:cs typeface="+mn-cs"/>
                </a:defRPr>
              </a:lvl3pPr>
              <a:lvl4pPr marL="1371600" algn="r" rtl="0" eaLnBrk="0" fontAlgn="base" hangingPunct="0">
                <a:spcBef>
                  <a:spcPct val="0"/>
                </a:spcBef>
                <a:spcAft>
                  <a:spcPct val="0"/>
                </a:spcAft>
                <a:defRPr sz="2000" kern="1200">
                  <a:solidFill>
                    <a:schemeClr val="tx1"/>
                  </a:solidFill>
                  <a:latin typeface="Arial" charset="0"/>
                  <a:ea typeface="+mn-ea"/>
                  <a:cs typeface="+mn-cs"/>
                </a:defRPr>
              </a:lvl4pPr>
              <a:lvl5pPr marL="1828800" algn="r"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r>
                <a:rPr lang="de-DE" sz="1800" dirty="0">
                  <a:latin typeface="+mj-lt"/>
                </a:rPr>
                <a:t>-  </a:t>
              </a:r>
            </a:p>
          </p:txBody>
        </p:sp>
      </p:grpSp>
      <p:cxnSp>
        <p:nvCxnSpPr>
          <p:cNvPr id="10" name="Gerade Verbindung mit Pfeil 9"/>
          <p:cNvCxnSpPr>
            <a:cxnSpLocks noChangeShapeType="1"/>
            <a:stCxn id="29" idx="3"/>
            <a:endCxn id="8" idx="2"/>
          </p:cNvCxnSpPr>
          <p:nvPr/>
        </p:nvCxnSpPr>
        <p:spPr bwMode="auto">
          <a:xfrm flipV="1">
            <a:off x="1863564" y="2951981"/>
            <a:ext cx="368233" cy="1876"/>
          </a:xfrm>
          <a:prstGeom prst="straightConnector1">
            <a:avLst/>
          </a:prstGeom>
          <a:noFill/>
          <a:ln w="19050" algn="ctr">
            <a:solidFill>
              <a:schemeClr val="tx1"/>
            </a:solidFill>
            <a:round/>
            <a:headEnd type="none" w="med" len="med"/>
            <a:tailEnd type="triangle" w="med" len="med"/>
          </a:ln>
        </p:spPr>
      </p:cxnSp>
      <p:cxnSp>
        <p:nvCxnSpPr>
          <p:cNvPr id="11" name="Gerade Verbindung mit Pfeil 10"/>
          <p:cNvCxnSpPr>
            <a:cxnSpLocks noChangeShapeType="1"/>
            <a:stCxn id="8" idx="6"/>
            <a:endCxn id="24" idx="1"/>
          </p:cNvCxnSpPr>
          <p:nvPr/>
        </p:nvCxnSpPr>
        <p:spPr bwMode="auto">
          <a:xfrm>
            <a:off x="2437635" y="2951981"/>
            <a:ext cx="385126" cy="0"/>
          </a:xfrm>
          <a:prstGeom prst="straightConnector1">
            <a:avLst/>
          </a:prstGeom>
          <a:noFill/>
          <a:ln w="19050" algn="ctr">
            <a:solidFill>
              <a:schemeClr val="tx1"/>
            </a:solidFill>
            <a:round/>
            <a:headEnd type="none" w="med" len="med"/>
            <a:tailEnd type="triangle" w="med" len="med"/>
          </a:ln>
        </p:spPr>
      </p:cxnSp>
      <p:cxnSp>
        <p:nvCxnSpPr>
          <p:cNvPr id="12" name="Gerade Verbindung mit Pfeil 11"/>
          <p:cNvCxnSpPr>
            <a:cxnSpLocks noChangeShapeType="1"/>
            <a:stCxn id="24" idx="3"/>
            <a:endCxn id="16" idx="1"/>
          </p:cNvCxnSpPr>
          <p:nvPr/>
        </p:nvCxnSpPr>
        <p:spPr bwMode="auto">
          <a:xfrm>
            <a:off x="5721199" y="2951981"/>
            <a:ext cx="476525" cy="3782"/>
          </a:xfrm>
          <a:prstGeom prst="straightConnector1">
            <a:avLst/>
          </a:prstGeom>
          <a:noFill/>
          <a:ln w="19050" algn="ctr">
            <a:solidFill>
              <a:schemeClr val="tx1"/>
            </a:solidFill>
            <a:round/>
            <a:headEnd type="none" w="med" len="med"/>
            <a:tailEnd type="triangle" w="med" len="med"/>
          </a:ln>
        </p:spPr>
      </p:cxnSp>
      <p:cxnSp>
        <p:nvCxnSpPr>
          <p:cNvPr id="13" name="Form 30"/>
          <p:cNvCxnSpPr>
            <a:cxnSpLocks noChangeShapeType="1"/>
            <a:stCxn id="23" idx="1"/>
            <a:endCxn id="8" idx="4"/>
          </p:cNvCxnSpPr>
          <p:nvPr/>
        </p:nvCxnSpPr>
        <p:spPr bwMode="auto">
          <a:xfrm rot="10800000">
            <a:off x="2334717" y="3055247"/>
            <a:ext cx="3863007" cy="2176821"/>
          </a:xfrm>
          <a:prstGeom prst="bentConnector2">
            <a:avLst/>
          </a:prstGeom>
          <a:noFill/>
          <a:ln w="19050" algn="ctr">
            <a:solidFill>
              <a:schemeClr val="tx1"/>
            </a:solidFill>
            <a:round/>
            <a:headEnd type="none" w="med" len="med"/>
            <a:tailEnd type="triangle" w="med" len="med"/>
          </a:ln>
        </p:spPr>
      </p:cxnSp>
      <p:cxnSp>
        <p:nvCxnSpPr>
          <p:cNvPr id="14" name="Form 57"/>
          <p:cNvCxnSpPr>
            <a:cxnSpLocks noChangeShapeType="1"/>
            <a:stCxn id="16" idx="3"/>
            <a:endCxn id="23" idx="3"/>
          </p:cNvCxnSpPr>
          <p:nvPr/>
        </p:nvCxnSpPr>
        <p:spPr bwMode="auto">
          <a:xfrm>
            <a:off x="8186312" y="2955763"/>
            <a:ext cx="12700" cy="2276304"/>
          </a:xfrm>
          <a:prstGeom prst="bentConnector3">
            <a:avLst>
              <a:gd name="adj1" fmla="val 1800000"/>
            </a:avLst>
          </a:prstGeom>
          <a:noFill/>
          <a:ln w="19050" algn="ctr">
            <a:solidFill>
              <a:schemeClr val="tx1"/>
            </a:solidFill>
            <a:round/>
            <a:headEnd type="none" w="med" len="med"/>
            <a:tailEnd type="triangle" w="med" len="med"/>
          </a:ln>
        </p:spPr>
      </p:cxnSp>
      <p:cxnSp>
        <p:nvCxnSpPr>
          <p:cNvPr id="15" name="Gerade Verbindung mit Pfeil 14"/>
          <p:cNvCxnSpPr>
            <a:stCxn id="16" idx="3"/>
          </p:cNvCxnSpPr>
          <p:nvPr/>
        </p:nvCxnSpPr>
        <p:spPr bwMode="auto">
          <a:xfrm flipV="1">
            <a:off x="8186312" y="2951981"/>
            <a:ext cx="521894" cy="378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6" name="Rechteck 15"/>
          <p:cNvSpPr>
            <a:spLocks noChangeArrowheads="1"/>
          </p:cNvSpPr>
          <p:nvPr/>
        </p:nvSpPr>
        <p:spPr bwMode="auto">
          <a:xfrm>
            <a:off x="6197724" y="2018343"/>
            <a:ext cx="1988588" cy="1874839"/>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t"/>
          <a:lstStyle/>
          <a:p>
            <a:pPr algn="ctr"/>
            <a:r>
              <a:rPr lang="de-DE" sz="1400" dirty="0">
                <a:latin typeface="+mj-lt"/>
              </a:rPr>
              <a:t>Regelstrecke</a:t>
            </a:r>
          </a:p>
        </p:txBody>
      </p:sp>
      <p:grpSp>
        <p:nvGrpSpPr>
          <p:cNvPr id="17" name="Gruppieren 16"/>
          <p:cNvGrpSpPr/>
          <p:nvPr/>
        </p:nvGrpSpPr>
        <p:grpSpPr>
          <a:xfrm>
            <a:off x="6312969" y="2331851"/>
            <a:ext cx="821087" cy="1481671"/>
            <a:chOff x="4860032" y="2451385"/>
            <a:chExt cx="821087" cy="1481671"/>
          </a:xfrm>
        </p:grpSpPr>
        <p:sp>
          <p:nvSpPr>
            <p:cNvPr id="18" name="Rechteck 17"/>
            <p:cNvSpPr>
              <a:spLocks noChangeArrowheads="1"/>
            </p:cNvSpPr>
            <p:nvPr/>
          </p:nvSpPr>
          <p:spPr bwMode="auto">
            <a:xfrm>
              <a:off x="4860032" y="2451385"/>
              <a:ext cx="821087" cy="1481671"/>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Roboter</a:t>
              </a:r>
            </a:p>
          </p:txBody>
        </p:sp>
        <p:pic>
          <p:nvPicPr>
            <p:cNvPr id="19" name="Grafik 18"/>
            <p:cNvPicPr>
              <a:picLocks noChangeAspect="1"/>
            </p:cNvPicPr>
            <p:nvPr/>
          </p:nvPicPr>
          <p:blipFill>
            <a:blip r:embed="rId3"/>
            <a:stretch>
              <a:fillRect/>
            </a:stretch>
          </p:blipFill>
          <p:spPr>
            <a:xfrm>
              <a:off x="4973498" y="2526224"/>
              <a:ext cx="622296" cy="1170065"/>
            </a:xfrm>
            <a:prstGeom prst="rect">
              <a:avLst/>
            </a:prstGeom>
          </p:spPr>
        </p:pic>
      </p:grpSp>
      <p:grpSp>
        <p:nvGrpSpPr>
          <p:cNvPr id="20" name="Gruppieren 19"/>
          <p:cNvGrpSpPr/>
          <p:nvPr/>
        </p:nvGrpSpPr>
        <p:grpSpPr>
          <a:xfrm>
            <a:off x="7249302" y="2331851"/>
            <a:ext cx="821087" cy="1481671"/>
            <a:chOff x="6043360" y="2450332"/>
            <a:chExt cx="821087" cy="1481671"/>
          </a:xfrm>
        </p:grpSpPr>
        <p:sp>
          <p:nvSpPr>
            <p:cNvPr id="21" name="Rechteck 20"/>
            <p:cNvSpPr>
              <a:spLocks noChangeArrowheads="1"/>
            </p:cNvSpPr>
            <p:nvPr/>
          </p:nvSpPr>
          <p:spPr bwMode="auto">
            <a:xfrm>
              <a:off x="6043360" y="2450332"/>
              <a:ext cx="821087" cy="1481671"/>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Gelenk</a:t>
              </a:r>
            </a:p>
          </p:txBody>
        </p:sp>
        <p:pic>
          <p:nvPicPr>
            <p:cNvPr id="22" name="Grafik 21"/>
            <p:cNvPicPr>
              <a:picLocks noChangeAspect="1"/>
            </p:cNvPicPr>
            <p:nvPr/>
          </p:nvPicPr>
          <p:blipFill>
            <a:blip r:embed="rId4"/>
            <a:stretch>
              <a:fillRect/>
            </a:stretch>
          </p:blipFill>
          <p:spPr>
            <a:xfrm>
              <a:off x="6239572" y="2523155"/>
              <a:ext cx="404273" cy="1121482"/>
            </a:xfrm>
            <a:prstGeom prst="rect">
              <a:avLst/>
            </a:prstGeom>
          </p:spPr>
        </p:pic>
      </p:grpSp>
      <p:sp>
        <p:nvSpPr>
          <p:cNvPr id="23" name="Rechteck 22"/>
          <p:cNvSpPr>
            <a:spLocks noChangeArrowheads="1"/>
          </p:cNvSpPr>
          <p:nvPr/>
        </p:nvSpPr>
        <p:spPr bwMode="auto">
          <a:xfrm>
            <a:off x="6197723" y="4249792"/>
            <a:ext cx="1988589" cy="196455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t"/>
          <a:lstStyle/>
          <a:p>
            <a:pPr algn="ctr"/>
            <a:r>
              <a:rPr lang="de-DE" sz="1400" dirty="0">
                <a:latin typeface="+mj-lt"/>
                <a:sym typeface="Wingdings" pitchFamily="2" charset="2"/>
              </a:rPr>
              <a:t>Sensoren</a:t>
            </a:r>
            <a:endParaRPr lang="de-DE" sz="1400" dirty="0">
              <a:latin typeface="+mj-lt"/>
            </a:endParaRPr>
          </a:p>
        </p:txBody>
      </p:sp>
      <p:sp>
        <p:nvSpPr>
          <p:cNvPr id="24" name="Rechteck 23"/>
          <p:cNvSpPr>
            <a:spLocks noChangeArrowheads="1"/>
          </p:cNvSpPr>
          <p:nvPr/>
        </p:nvSpPr>
        <p:spPr bwMode="auto">
          <a:xfrm>
            <a:off x="2822761" y="2278944"/>
            <a:ext cx="2898438" cy="134607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t"/>
          <a:lstStyle/>
          <a:p>
            <a:pPr algn="ctr"/>
            <a:r>
              <a:rPr lang="de-DE" sz="1400" dirty="0">
                <a:latin typeface="+mj-lt"/>
              </a:rPr>
              <a:t>Regler</a:t>
            </a:r>
          </a:p>
        </p:txBody>
      </p:sp>
      <p:sp>
        <p:nvSpPr>
          <p:cNvPr id="25" name="Rechteck 24"/>
          <p:cNvSpPr>
            <a:spLocks noChangeArrowheads="1"/>
          </p:cNvSpPr>
          <p:nvPr/>
        </p:nvSpPr>
        <p:spPr bwMode="auto">
          <a:xfrm>
            <a:off x="2903331" y="3045784"/>
            <a:ext cx="783298" cy="488188"/>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Joint Control</a:t>
            </a:r>
          </a:p>
        </p:txBody>
      </p:sp>
      <p:sp>
        <p:nvSpPr>
          <p:cNvPr id="26" name="Rechteck 25"/>
          <p:cNvSpPr>
            <a:spLocks noChangeArrowheads="1"/>
          </p:cNvSpPr>
          <p:nvPr/>
        </p:nvSpPr>
        <p:spPr bwMode="auto">
          <a:xfrm>
            <a:off x="3778300" y="2605250"/>
            <a:ext cx="1792375" cy="928722"/>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Parallel Control</a:t>
            </a:r>
          </a:p>
        </p:txBody>
      </p:sp>
      <p:sp>
        <p:nvSpPr>
          <p:cNvPr id="27" name="Rechteck 26"/>
          <p:cNvSpPr>
            <a:spLocks noChangeArrowheads="1"/>
          </p:cNvSpPr>
          <p:nvPr/>
        </p:nvSpPr>
        <p:spPr bwMode="auto">
          <a:xfrm>
            <a:off x="3850813" y="2711788"/>
            <a:ext cx="807280" cy="488188"/>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Position Control</a:t>
            </a:r>
          </a:p>
        </p:txBody>
      </p:sp>
      <p:sp>
        <p:nvSpPr>
          <p:cNvPr id="28" name="Rechteck 27"/>
          <p:cNvSpPr>
            <a:spLocks noChangeArrowheads="1"/>
          </p:cNvSpPr>
          <p:nvPr/>
        </p:nvSpPr>
        <p:spPr bwMode="auto">
          <a:xfrm>
            <a:off x="4728862" y="2711305"/>
            <a:ext cx="783298" cy="488188"/>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Load Control</a:t>
            </a:r>
          </a:p>
        </p:txBody>
      </p:sp>
      <p:sp>
        <p:nvSpPr>
          <p:cNvPr id="29" name="Rechteck 28"/>
          <p:cNvSpPr>
            <a:spLocks noChangeArrowheads="1"/>
          </p:cNvSpPr>
          <p:nvPr/>
        </p:nvSpPr>
        <p:spPr bwMode="auto">
          <a:xfrm>
            <a:off x="508000" y="2698687"/>
            <a:ext cx="1355564" cy="510339"/>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Bahnplanung</a:t>
            </a:r>
          </a:p>
        </p:txBody>
      </p:sp>
      <p:grpSp>
        <p:nvGrpSpPr>
          <p:cNvPr id="30" name="Gruppieren 29"/>
          <p:cNvGrpSpPr/>
          <p:nvPr/>
        </p:nvGrpSpPr>
        <p:grpSpPr>
          <a:xfrm>
            <a:off x="6300399" y="4553904"/>
            <a:ext cx="846225" cy="1481671"/>
            <a:chOff x="5423775" y="4371587"/>
            <a:chExt cx="846225" cy="1481671"/>
          </a:xfrm>
        </p:grpSpPr>
        <p:sp>
          <p:nvSpPr>
            <p:cNvPr id="31" name="Rechteck 30"/>
            <p:cNvSpPr>
              <a:spLocks noChangeArrowheads="1"/>
            </p:cNvSpPr>
            <p:nvPr/>
          </p:nvSpPr>
          <p:spPr bwMode="auto">
            <a:xfrm>
              <a:off x="5423775" y="4371587"/>
              <a:ext cx="846225" cy="1481671"/>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Gelenk-</a:t>
              </a:r>
            </a:p>
            <a:p>
              <a:pPr algn="ctr"/>
              <a:r>
                <a:rPr lang="de-DE" sz="1100" dirty="0">
                  <a:ln w="0"/>
                  <a:solidFill>
                    <a:schemeClr val="tx1"/>
                  </a:solidFill>
                  <a:latin typeface="+mj-lt"/>
                </a:rPr>
                <a:t>Encoder</a:t>
              </a:r>
            </a:p>
          </p:txBody>
        </p:sp>
        <p:pic>
          <p:nvPicPr>
            <p:cNvPr id="32" name="Grafik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0087" y="4587887"/>
              <a:ext cx="632020" cy="634092"/>
            </a:xfrm>
            <a:prstGeom prst="rect">
              <a:avLst/>
            </a:prstGeom>
          </p:spPr>
        </p:pic>
      </p:grpSp>
      <p:grpSp>
        <p:nvGrpSpPr>
          <p:cNvPr id="33" name="Gruppieren 32"/>
          <p:cNvGrpSpPr/>
          <p:nvPr/>
        </p:nvGrpSpPr>
        <p:grpSpPr>
          <a:xfrm>
            <a:off x="7237412" y="4553904"/>
            <a:ext cx="832977" cy="1481671"/>
            <a:chOff x="4487442" y="4374995"/>
            <a:chExt cx="924933" cy="1481671"/>
          </a:xfrm>
        </p:grpSpPr>
        <p:sp>
          <p:nvSpPr>
            <p:cNvPr id="34" name="Rechteck 33"/>
            <p:cNvSpPr>
              <a:spLocks noChangeArrowheads="1"/>
            </p:cNvSpPr>
            <p:nvPr/>
          </p:nvSpPr>
          <p:spPr bwMode="auto">
            <a:xfrm>
              <a:off x="4487442" y="4374995"/>
              <a:ext cx="924933" cy="1481671"/>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Kraft-Moment-Sensor</a:t>
              </a:r>
            </a:p>
          </p:txBody>
        </p:sp>
        <p:pic>
          <p:nvPicPr>
            <p:cNvPr id="35" name="Grafik 34"/>
            <p:cNvPicPr>
              <a:picLocks noChangeAspect="1"/>
            </p:cNvPicPr>
            <p:nvPr/>
          </p:nvPicPr>
          <p:blipFill>
            <a:blip r:embed="rId6"/>
            <a:stretch>
              <a:fillRect/>
            </a:stretch>
          </p:blipFill>
          <p:spPr>
            <a:xfrm>
              <a:off x="4623038" y="4545076"/>
              <a:ext cx="682186" cy="665466"/>
            </a:xfrm>
            <a:prstGeom prst="rect">
              <a:avLst/>
            </a:prstGeom>
          </p:spPr>
        </p:pic>
      </p:grpSp>
      <p:cxnSp>
        <p:nvCxnSpPr>
          <p:cNvPr id="36" name="Gerade Verbindung mit Pfeil 35"/>
          <p:cNvCxnSpPr>
            <a:stCxn id="18" idx="2"/>
            <a:endCxn id="31" idx="0"/>
          </p:cNvCxnSpPr>
          <p:nvPr/>
        </p:nvCxnSpPr>
        <p:spPr bwMode="auto">
          <a:xfrm flipH="1">
            <a:off x="6723512" y="3813522"/>
            <a:ext cx="1" cy="740382"/>
          </a:xfrm>
          <a:prstGeom prst="straightConnector1">
            <a:avLst/>
          </a:prstGeom>
          <a:solidFill>
            <a:schemeClr val="accent1"/>
          </a:solidFill>
          <a:ln w="19050" cap="flat" cmpd="sng" algn="ctr">
            <a:solidFill>
              <a:schemeClr val="tx1"/>
            </a:solidFill>
            <a:prstDash val="lgDashDot"/>
            <a:round/>
            <a:headEnd type="none" w="med" len="med"/>
            <a:tailEnd type="triangle"/>
          </a:ln>
          <a:effectLst/>
        </p:spPr>
      </p:cxnSp>
      <p:cxnSp>
        <p:nvCxnSpPr>
          <p:cNvPr id="37" name="Gerade Verbindung mit Pfeil 36"/>
          <p:cNvCxnSpPr>
            <a:stCxn id="21" idx="2"/>
            <a:endCxn id="34" idx="0"/>
          </p:cNvCxnSpPr>
          <p:nvPr/>
        </p:nvCxnSpPr>
        <p:spPr bwMode="auto">
          <a:xfrm flipH="1">
            <a:off x="7653901" y="3813522"/>
            <a:ext cx="5945" cy="740382"/>
          </a:xfrm>
          <a:prstGeom prst="straightConnector1">
            <a:avLst/>
          </a:prstGeom>
          <a:solidFill>
            <a:schemeClr val="accent1"/>
          </a:solidFill>
          <a:ln w="19050" cap="flat" cmpd="sng" algn="ctr">
            <a:solidFill>
              <a:schemeClr val="tx1"/>
            </a:solidFill>
            <a:prstDash val="lgDashDot"/>
            <a:round/>
            <a:headEnd type="none" w="med" len="med"/>
            <a:tailEnd type="triangle"/>
          </a:ln>
          <a:effectLst/>
        </p:spPr>
      </p:cxnSp>
    </p:spTree>
    <p:extLst>
      <p:ext uri="{BB962C8B-B14F-4D97-AF65-F5344CB8AC3E}">
        <p14:creationId xmlns:p14="http://schemas.microsoft.com/office/powerpoint/2010/main" val="13576723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Lst>
  </p:timing>
</p:sld>
</file>

<file path=ppt/theme/theme1.xml><?xml version="1.0" encoding="utf-8"?>
<a:theme xmlns:a="http://schemas.openxmlformats.org/drawingml/2006/main" name="01 - Grundlagen">
  <a:themeElements>
    <a:clrScheme name="Leere Präsentation 1">
      <a:dk1>
        <a:srgbClr val="000000"/>
      </a:dk1>
      <a:lt1>
        <a:srgbClr val="FFFFFF"/>
      </a:lt1>
      <a:dk2>
        <a:srgbClr val="005293"/>
      </a:dk2>
      <a:lt2>
        <a:srgbClr val="0065BD"/>
      </a:lt2>
      <a:accent1>
        <a:srgbClr val="A2AD00"/>
      </a:accent1>
      <a:accent2>
        <a:srgbClr val="E37222"/>
      </a:accent2>
      <a:accent3>
        <a:srgbClr val="FFFFFF"/>
      </a:accent3>
      <a:accent4>
        <a:srgbClr val="000000"/>
      </a:accent4>
      <a:accent5>
        <a:srgbClr val="CED3AA"/>
      </a:accent5>
      <a:accent6>
        <a:srgbClr val="CE671E"/>
      </a:accent6>
      <a:hlink>
        <a:srgbClr val="DAD7CB"/>
      </a:hlink>
      <a:folHlink>
        <a:srgbClr val="9C9D9F"/>
      </a:folHlink>
    </a:clrScheme>
    <a:fontScheme name="Leere Präsentati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Leere Präsentation 1">
        <a:dk1>
          <a:srgbClr val="000000"/>
        </a:dk1>
        <a:lt1>
          <a:srgbClr val="FFFFFF"/>
        </a:lt1>
        <a:dk2>
          <a:srgbClr val="005293"/>
        </a:dk2>
        <a:lt2>
          <a:srgbClr val="0065BD"/>
        </a:lt2>
        <a:accent1>
          <a:srgbClr val="A2AD00"/>
        </a:accent1>
        <a:accent2>
          <a:srgbClr val="E37222"/>
        </a:accent2>
        <a:accent3>
          <a:srgbClr val="FFFFFF"/>
        </a:accent3>
        <a:accent4>
          <a:srgbClr val="000000"/>
        </a:accent4>
        <a:accent5>
          <a:srgbClr val="CED3AA"/>
        </a:accent5>
        <a:accent6>
          <a:srgbClr val="CE671E"/>
        </a:accent6>
        <a:hlink>
          <a:srgbClr val="DAD7CB"/>
        </a:hlink>
        <a:folHlink>
          <a:srgbClr val="9C9D9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Leere Präsentation 1">
    <a:dk1>
      <a:srgbClr val="000000"/>
    </a:dk1>
    <a:lt1>
      <a:srgbClr val="FFFFFF"/>
    </a:lt1>
    <a:dk2>
      <a:srgbClr val="005293"/>
    </a:dk2>
    <a:lt2>
      <a:srgbClr val="0065BD"/>
    </a:lt2>
    <a:accent1>
      <a:srgbClr val="A2AD00"/>
    </a:accent1>
    <a:accent2>
      <a:srgbClr val="E37222"/>
    </a:accent2>
    <a:accent3>
      <a:srgbClr val="FFFFFF"/>
    </a:accent3>
    <a:accent4>
      <a:srgbClr val="000000"/>
    </a:accent4>
    <a:accent5>
      <a:srgbClr val="CED3AA"/>
    </a:accent5>
    <a:accent6>
      <a:srgbClr val="CE671E"/>
    </a:accent6>
    <a:hlink>
      <a:srgbClr val="DAD7CB"/>
    </a:hlink>
    <a:folHlink>
      <a:srgbClr val="9C9D9F"/>
    </a:folHlink>
  </a:clrScheme>
</a:themeOverride>
</file>

<file path=docProps/app.xml><?xml version="1.0" encoding="utf-8"?>
<Properties xmlns="http://schemas.openxmlformats.org/officeDocument/2006/extended-properties" xmlns:vt="http://schemas.openxmlformats.org/officeDocument/2006/docPropsVTypes">
  <Template/>
  <TotalTime>0</TotalTime>
  <Words>1024</Words>
  <Application>Microsoft Office PowerPoint</Application>
  <PresentationFormat>Bildschirmpräsentation (4:3)</PresentationFormat>
  <Paragraphs>389</Paragraphs>
  <Slides>36</Slides>
  <Notes>11</Notes>
  <HiddenSlides>0</HiddenSlides>
  <MMClips>2</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36</vt:i4>
      </vt:variant>
    </vt:vector>
  </HeadingPairs>
  <TitlesOfParts>
    <vt:vector size="41" baseType="lpstr">
      <vt:lpstr>Arial</vt:lpstr>
      <vt:lpstr>Cambria Math</vt:lpstr>
      <vt:lpstr>TUM Neue Helvetica 55 Regular</vt:lpstr>
      <vt:lpstr>Wingdings</vt:lpstr>
      <vt:lpstr>01 - Grundlagen</vt:lpstr>
      <vt:lpstr>Auslegung, Herstellung und Prüfung medizinischer Implantate</vt:lpstr>
      <vt:lpstr>Agenda</vt:lpstr>
      <vt:lpstr>Motivation</vt:lpstr>
      <vt:lpstr>Einachsige Analyse biologischer Materialien durch Zug-Druck-Prüfsysteme </vt:lpstr>
      <vt:lpstr>Mehrachsige Prüfmaschinen</vt:lpstr>
      <vt:lpstr>Grundlagen</vt:lpstr>
      <vt:lpstr>Definition: Regelungstechnik</vt:lpstr>
      <vt:lpstr>Standardregelkreis</vt:lpstr>
      <vt:lpstr>Standardregelkreis in der Biomechanik</vt:lpstr>
      <vt:lpstr>Beispiel einer mechanischen Regelstrecke</vt:lpstr>
      <vt:lpstr>Programmierung</vt:lpstr>
      <vt:lpstr>Regler</vt:lpstr>
      <vt:lpstr>Regelstrecke</vt:lpstr>
      <vt:lpstr>Auslegung</vt:lpstr>
      <vt:lpstr>PowerPoint-Präsentation</vt:lpstr>
      <vt:lpstr>Roboterregelung</vt:lpstr>
      <vt:lpstr>Direkte Kinematik: </vt:lpstr>
      <vt:lpstr>Lösung der inversen Kinematik</vt:lpstr>
      <vt:lpstr>Inverse Kinematik mit Driftkompensation</vt:lpstr>
      <vt:lpstr>Gelenkregelung</vt:lpstr>
      <vt:lpstr>Compliant (Motion) Control Nachgiebige Bewegungsregelung</vt:lpstr>
      <vt:lpstr>Ausgangssituation</vt:lpstr>
      <vt:lpstr>Regelstrecke</vt:lpstr>
      <vt:lpstr>Übersicht nachgiebiger Regelungsschemata </vt:lpstr>
      <vt:lpstr>Passive Steifigkeitsregelung</vt:lpstr>
      <vt:lpstr>Aktive Steifigkeitsregelung</vt:lpstr>
      <vt:lpstr>Explizite Kraftregelung</vt:lpstr>
      <vt:lpstr>Hybride Parallel-Regelung von Kraft und Position</vt:lpstr>
      <vt:lpstr>Roboter-Regelung</vt:lpstr>
      <vt:lpstr>Messtechnik</vt:lpstr>
      <vt:lpstr>Sensoren</vt:lpstr>
      <vt:lpstr>Kraft und Drehmomentsensor</vt:lpstr>
      <vt:lpstr>Filter</vt:lpstr>
      <vt:lpstr>Registrierung </vt:lpstr>
      <vt:lpstr>Vielen Dank für Ihre Aufmerksamkeit</vt:lpstr>
      <vt:lpstr>Ausblick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Regelungstechnik</dc:title>
  <dc:creator>Peter Foehr</dc:creator>
  <cp:lastModifiedBy>ga46yeg</cp:lastModifiedBy>
  <cp:revision>705</cp:revision>
  <dcterms:created xsi:type="dcterms:W3CDTF">2008-10-13T09:57:43Z</dcterms:created>
  <dcterms:modified xsi:type="dcterms:W3CDTF">2020-01-20T16:52:35Z</dcterms:modified>
</cp:coreProperties>
</file>